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9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9" r:id="rId35"/>
    <p:sldId id="290" r:id="rId36"/>
    <p:sldId id="291" r:id="rId37"/>
    <p:sldId id="292" r:id="rId38"/>
    <p:sldId id="293" r:id="rId3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1638" autoAdjust="0"/>
  </p:normalViewPr>
  <p:slideViewPr>
    <p:cSldViewPr snapToGrid="0" snapToObjects="1">
      <p:cViewPr varScale="1">
        <p:scale>
          <a:sx n="68" d="100"/>
          <a:sy n="68" d="100"/>
        </p:scale>
        <p:origin x="123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0334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Šī prezentācija apkopo onkopacientu pieredzes aptaujas “Ceļš līdz diagnozei” galvenos rezultātus un no tiem izrietošos priekšlikumus. Mērķis nav vērtēt atsevišķu slimnīcu darbu vai vispārināt rezultātus uz visu Latvijas onkoloģisko pacientu populāciju. Analīze raksturo konkrētās aptaujas dalībnieku pašziņoto pieredzi, īpaši pievēršoties radioloģijas posmam, pacienta ceļa nepārtrauktībai, informācijas kvalitātei, gaidīšanai, rezultātu pieejamībai un atkārtotiem izmeklējumiem. Otrajā daļā no datiem pāriesim uz MVI interpretāciju, prioritāšu priekšlikumiem un rekomendējamo rīcības plānu saskaņošanai.</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Aptaujas dati rāda, ka pacientam diagnostikas pieredze neveidojas vienā kabinetā vai vienā izmeklējumā. Tā sākas ar pirmajām aizdomām, turpinās ar piekļuvi ārstam, nosūtījumu, radioloģisko izmeklējumu, rezultātu saņemšanu un noslēdzas ar skaidru nākamo soli. Radioloģijas posmā daudzi rādītāji ir pozitīvi, tomēr kopējo pieredzi būtiski ietekmē tas, vai informācija un dati pāriet no viena posma uz nākamo. Tāpēc prezentācijā radioloģiju neskatīsim izolēti. Galvenā uzmanība būs pacienta ceļa nepārtrauktībai — ko pacients zina, cik ilgi gaida, kur vēršas un vai nākamais solis ir saprotams.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Pētījuma mērķis ir identificēt pacientu pieredzes signālus visā diagnostikas ceļā, īpaši radioloģijas posmā. Radioloģijas tvērumā mēs analizējam pieejamību, sagatavošanu, procedūras skaidrojumu, komunikāciju, rezultātu un attēlu pieejamību un atkārtotus izmeklējumus. Savukārt diagnozes paziņošana, kontakts pēc diagnozes un atbalsta jautājumi ir starpnozaru tēmas. Būtiski uzsvērt dokumenta statusu: gan prioritātes, gan rīcības plāns ir saskaņošanas priekšlikums. Tie nekādā veidā vienpusēji nenosaka ārējo institūciju pienākumus.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Analītiskajā pārskatā apzināti izmantota secīga loģika: vispirms dati, tad secinājums, tad MVI sākotnējā interpretācija un tikai pēc tam prioritātes, virsmērķi, uzdevumi, aktivitātes un rezultatīvie rādītāji. Šis nodalījums ir būtisks saskaņošanas procesā, jo novērš risku pacientu pašziņotu pieredzi vai profesionālu interpretāciju pasniegt kā pierādītu cēloņsakarību vai saistošu lēmumu. Prezentācijā saglabājam šo pašu struktūru, lai būtu skaidri redzams, no kā katrs priekšlikums izriet.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Analīze balstīta uz 272 derīgām anketām un 39 datu laukiem. Datu vākšana notika no 2025. gada 6. novembra līdz 2026. gada 1. jūnijam. Kvantitatīvajā daļā izmantota aprakstošā statistika — biežumi, procenti, vidējās vērtības, mediānas un atsevišķi šķērsgriezuma salīdzinājumi. Radioloģijas personāla iejūtība vērtēta 1–10 skalā, bet kopējā aprūpe 0–10 skalā. Atvērtie komentāri sākotnēji strukturēti automatizēti, pēc tam manuāli pārskatīti. Vienam komentāram var būt vairākas tēmas, tāpēc tematiskie minējumi nav savstarpēji izslēdzošs respondentu sadalījums.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Šis ir viens no svarīgākajiem prezentācijas slaidiem. Respondenti netika atlasīti nejauši, un aptaujā nav ārstniecības iestādes, diagnozes stadijas, modalitātes vai steidzamības mainīgo. Tāpēc mēs nevaram salīdzināt slimnīcas, aprēķināt precīzu ceļa ilgumu dienās vai pierādīt cēloņsakarības. Atvērtie komentāri palīdz identificēt tēmas, bet tos nedrīkst interpretēt kā problēmas izplatības rādītāju populācijā. Dati ir pietiekami, lai noteiktu stiprās puses, problēmsignālus un prioritātes turpmākai izvērtēšanai, taču secinājumi jāsaglabā proporcionāli datu spēkam.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Respondentu profils palīdz saprast, kam šie rezultāti ir visprecīzāk piemērojami. Aptaujā ir izteikts sieviešu pārsvars — 87,1 %, un 61,8 % respondentu ir augstākā izglītība. Lielākā vecuma grupa ir 50–59 gadi. Aptauja aptver 37 dzīvesvietas kategorijas, taču dzīvesvietu nedrīkst pielīdzināt pakalpojuma saņemšanas vietai. Šī struktūra norāda uz pašizlases un pārstāvniecības ierobežojumiem. Nākamajā pētījumā būtu lietderīgi mērķtiecīgāk sasniegt šobrīd mazāk pārstāvētās pacientu grupas.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Šeit vienkopus redzami galvenie aptaujas signāli. Radioloģijas personāla iejūtības vērtējums ir augsts — 8,3 no 10. Vienlaikus trešdaļai pacientu gaidīšana līdz speciālistam bija vismaz mēnesis un piektdaļai — līdz radioloģiskajam izmeklējumam. 35,7 % norādīja vismaz daļēju apjukumu par maršrutu, 41,9 % nesaņēma kontaktinformāciju papildjautājumiem, 16,9 % ziņoja par rezultātu pieejamības problēmām un 18,4 % — par atkārtotu radioloģisku izmeklējumu pieredzi. Kopējais aprūpes vērtējums bija 7,1 no 10. Tas rāda, ka jāskatās gan izmeklējuma kvalitāte, gan pārejas starp pacienta ceļa posmiem.</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Aptaujas interpretācijā nav vienas dominējošas klīniskas problēmas. Drīzāk redzama nevienmērīga pacienta ceļa nepārtrauktība. Pacients vienā posmā var saņemt ļoti labu profesionālu aprūpi, bet nākamajā nezināt, kur jāzvana, cik ilgi jāgaida vai vai izmeklējuma rezultāts ir pieejams citam speciālistam. Tieši pārejas starp posmiem rada navigācijas slogu. Radioloģijas stiprās puses ir jānostiprina, bet uzlabojumi jāplāno visā ceļā — no pirmajām aizdomām līdz skaidram nākamajam solim.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Gaidīšana ir viens no skaidrākajiem pacientu pieredzes signāliem. Līdz speciālista apmeklējumam vienu mēnesi vai ilgāk gaidīja 33,5 % respondentu, savukārt radioloģisko izmeklējumu vienu mēnesi vai ilgāk gaidīja 20,8 % no 269 atbildējušajiem. Vienlaikus 74,3 % radioloģisko izmeklējumu saņēma mazāk nekā mēneša laikā. Šie dati rāda, ka kavēšanās nav tikai radioloģijas jautājums. Tā veidojas vairākos diagnostikas ceļa posmos. Tā kā aptauja neietver izmeklējuma veidu vai steidzamības kategoriju, nevaram spriest par konkrēta gaidīšanas laika klīnisko atbilstību.</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Šajā slaidā redzama viena no izteiktākajām aprakstošajām saistībām aptaujā. Ja radioloģiskais izmeklējums saņemts mazāk nekā nedēļas laikā, apmierināti bija 94,9 % respondentu. Gaidot vienu līdz trīs mēnešus, apmierināto īpatsvars bija 12,5 %, bet ilgāk par trim mēnešiem — 6,2 %. Šī tendence ir ļoti izteikta, tomēr jāatgādina metodoloģiskā robeža: šķērsgriezuma aptauja nepierāda, ka gaidīšanas laiks ir vienīgais apmierinātību noteicošais faktors. Praktiski tas tomēr pamato rindu pārskatāmības un paredzamu termiņu komunikācijas uzlabošanu.</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Nosūtījuma nepieciešamību pilnībā saprotami izskaidroja 74,3 % respondentu, taču 25,7 % nosūtījuma mērķis nebija pilnībā skaidrs. Pierakstīšanos kā grūtu vai ļoti grūtu vērtēja 20,6 %, un 67,7 % no atbildējušajiem izmeklējumu saņēma valsts apmaksātā kārtībā. 31,2 % izmeklējumu veica privāti vai daļēji par maksu, bet aptauja neļauj noteikt, vai tas saistīts ar rindu, vietas izvēli vai citu iemeslu. Tāpēc turpmāk jāizvērtē nosūtījuma procesa un pacientam sniegtās informācijas minimums, nevis no šīs aptaujas jāizdara secinājumi par nosūtījuma medicīnisko kvalitāti.</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Radioloģijas posmā vairāki rādītāji ir pozitīvi. Pilnīgu un saprotamu sagatavošanās informāciju saņēma 78,7 % respondentu, procedūra pilnībā vai daļēji saprotami tika izskaidrota 88,6 %, un 81,6 % uzskatīja, ka personālam bija nepieciešamā informācija par pacientu. Radioloģijas personāla iejūtības vidējais vērtējums bija 8,3 no 10, mediāna 9, un 75 % respondentu deva vērtējumu 8–10. Šie rezultāti ir nozīmīga stiprā puse. Attīstības uzdevums ir saglabāt un standartizēt labo praksi, vienlaikus mazinot atlikušos informācijas un datu aprites pārrāvumus.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Rezultātu pieejamība ārstam lielākoties tiek vērtēta pozitīvi — 82,4 % gadījumu rezultāti bija pilnībā pieejami. Tomēr 16,9 % norādīja problēmas, piemēram, nepieciešamību pašam nogādāt rezultātus vai gaidīt to atrašanu. Atkārtota radioloģiska izmeklējuma pieredzi norādīja 18,4 % respondentu. Vairāku atkārtojumu grupā kopējais aprūpes vērtējums bija zemāks, taču grupas ir nelielas un cēloņsakarību secināt nedrīkst. Galvenais praktiskais virziens ir strukturēta atkārtojumu iemeslu uzskaite un radioloģisko datu pēctecības stiprināšana.</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Diagnozes paziņošanas posmā ir gan izteiktas stiprās puses, gan atbalsta informācijas trūkuma signāli. 86 % pozitīvi vērtēja iespēju uzdot jautājumus un privātumu, 80,7 % — diagnozes skaidrojuma saprotamību un 73,9 % — paziņošanas iejūtību. Tajā pašā laikā atbalsta personas klātbūtnes iespēja tika piedāvāta 21,3 % respondentu, kontaktinformāciju papildjautājumiem saņēma 39,7 %, bet administratīvo vai finansiālo informāciju pilnībā vai daļēji — 47,1 %. Šis ir starpnozaru pacienta ceļa jautājums, nevis tikai radioloģijas atbildība.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Pacienta ceļa skaidrība ir viens no centrālajiem aptaujas rezultātiem. 34,9 % respondentu pilnībā saprata visu maršrutu un nākamos soļus, bet 35,7 % norādīja vismaz daļēju apjukumu. Aprakstošā salīdzinājumā pacienti, kuri pilnībā saprata maršrutu, kopējo aprūpi vērtēja vidēji ar 8,8 no 10, savukārt pilnīgas neizpratnes grupā — ar 3,4. Šo atšķirību nedrīkst interpretēt kā cēloņsakarību, tomēr tā ir pietiekami izteikta, lai maršruta skaidrību uzskatītu par praktiski nozīmīgu uzlabojumu virzienu.</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Kvalitatīvajā daļā analizēti trīs atvērtie lauki: negatīvā pieredze, pozitīvā pieredze un pacientu priekšlikumi. Saturiski analizēti 250 negatīvās pieredzes komentāri, 255 pozitīvās pieredzes komentāri un 258 pacientu ieteikumi. Vienam komentāram varēja piešķirt vairākas tēmas. Gala ziņojumā izmantoti manuāli pārskatīti tematiskās kodēšanas rezultāti. Tāpēc procentu summa var pārsniegt 100 %, un šie procenti nav interpretējami kā problēmas prevalence populācijā. Tie palīdz saprast, kuras tēmas pacientu stāstos atkārtojas visbiežāk.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Pacientu ieteikumos visbiežāk minēta skaidrāka informācija un vienots pacienta ceļa apraksts — 78 minējumi jeb 30,2 % no saturiskajiem ieteikumiem. Otrā biežākā tēma ir empātija un pacientcentrēta komunikācija — 66 minējumi jeb 25,6 %, bet trešā — īsāks gaidīšanas laiks un labāka pieejamība — 63 minējumi jeb 24,4 %. Psiholoģiskais un emocionālais atbalsts minēts 53 reizes jeb 20,5 %. Šie rezultāti papildina kvantitatīvos datus un parāda, ka pacientu vajadzības nav tikai tehniskas — ļoti būtiska ir arī ceļa saprotamība un komunikācijas kvalitāte.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Kvalitatīvā analīze parāda trīs atšķirīgus slāņus. Negatīvajā pieredzē dominē gaidīšana un pieejamība, diagnozes un rezultātu paziņošana, attieksme un privātums, kā arī informācijas trūkums. Pozitīvajos komentāros visspēcīgāk izceļas profesionāla un iejūtīga attieksme, speciālistu kompetence, skaidra komunikācija un ātra diagnostika. Savukārt pacientu priekšlikumos dominē skaidrāka informācija un vienots ceļa apraksts, empātiska komunikācija, īsāka gaidīšana un psiholoģisks atbalsts. Šie trīs slāņi kopā palīdz saprast, ko saglabāt un ko pilnveidot.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Citāti palīdz saglabāt pacientu balsi un parāda, kā statistiskie signāli izskatās ikdienas pieredzē. Tie ilustrē vajadzību pēc ceļa koordinatora vai kontaktpunkta, skaidras informācijas pēc diagnozes, pacientam saprotamas un empātiskas komunikācijas, kā arī pozitīvo pieredzi, ja diagnostikas process ir ātrs un koordinēts. Vienlaikus citāti nav reprezentatīvi un nav izmantojami problēmu biežuma noteikšanai. Tie kalpo kā kvalitatīvi piemēri, kas palīdz labāk saprast kvantitatīvos rezultātus un formulēt pacientam nozīmīgus uzlabojumus.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Uzlabojumu procesā svarīgi ne tikai identificēt problēmas, bet arī apzināt stiprās puses. Radioloģijas personāla iejūtība, sagatavošanās informācija, procedūras skaidrojums un rezultātu pieejamība ir pozitīvi novērtēti elementi. Arī diagnozes paziņošanā augsti vērtēta iespēja uzdot jautājumus un privātums. Šie rezultāti ir resurss. Tie ļauj standartizāciju balstīt jau esošā labā praksē un izmantot pozitīvi novērtētos procesa elementus kā pamatu vienotākiem pacientcentrētas komunikācijas un informācijas principiem.</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Šis attēls vienkopus apkopo būtiskākos problēmsignālus. Visbiežāk izceļas kontaktinformācijas trūkums un administratīvās vai finansiālās informācijas nepieejamība, pacienta maršruta neskaidrība, gaidīšana, atkārtoti izmeklējumi un rezultātu pieejamības problēmas. Svarīgi tos neredzēt kā izolētas tēmas. Tie veido savstarpēji saistītu pacienta ceļa nepārtrauktības problēmu kopumu. Attēls nav jauns statistisks mērījums, bet gan vizuāls kopsavilkums, kas palīdz saskaņošanā fokusēt uzmanību uz pacientam praktiski nozīmīgākajiem posmiem.</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Vairāki signāli pašreizējā datu kopā prasa papildu izpēti. Piemēram, 31,2 % pacientu izmantoja privātu vai daļēji maksas pakalpojumu, taču mēs nezinām iemeslu. Nezinām arī, kā gaidīšana atšķiras pēc modalitātes vai steidzamības. Atkārtotu izmeklējumu cēloņi nav nodalīti, un rezultātu nepieejamība pati par sevi nepierāda IT savietojamības problēmu. Tāpat aptaujā nav ārstniecības iestādes, diagnozes grupas vai stadijas mainīgo. Nākamajos pētījumos šie jautājumi jāprecizē, saglabājot anonimitāti un saprātīgu anketas apjomu.</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 rīcības plāns būtu konstruktīvs, nepieciešams skaidri nodalīt trīs līmeņus. Pirmajā ir MVI radioloģijā tiešā metodiskā kompetence — piemēram, pacientu informācijas minimums, PREM, datu pēctecības un atkārtotu izmeklējumu metodika. Otrajā ir kopīgi jautājumi ar MVI onkoloģijā un ārstniecības iestādēm — pacienta ceļš, diagnozes paziņošana, kontakts pēc diagnozes un atbalsta persona. Trešajā ir sistēmiski jautājumi, kuros MVI radioloģijā var definēt vajadzību un sagatavot rekomendācijas, bet ieviešanas lēmumi ir kompetento institūciju ziņā.</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Pamatojoties uz kvantitatīvajiem un kvalitatīvajiem signāliem, MVI sākotnējā interpretācijā izdalīti pieci prioritārie attīstības virzieni. Divi no tiem ir ļoti augstas prioritātes priekšlikumi — pacienta ceļa skaidrība un koordinācija, kā arī savlaicīga pieejamība un gaidīšanas pārskatāmība. Nākamie trīs ir vienota pacientam saprotama informācija radioloģijā, datu un izmeklējumu pēctecība un pacientcentrēta komunikācija ar atbalstu un pieredzes monitoringu. Šīs prioritātes ir priekšlikums saskaņošanai, nevis jau apstiprināts starpinstitucionāls lēmums.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Pirmais virsmērķis ir savlaicīgāks un pacientam pārskatāmāks diagnostikas ceļš. Tas ietver ceļa informācijas minimumu, kontaktpunktu, gaidīšanas pārskatāmību un nosūtījuma procesa skaidrojumu. Šis virsmērķis ir kopīgs ar MVI onkoloģijā un citām iesaistītajām pusēm. Otrais virsmērķis ir tiešāk radioloģijas kompetencē — vienota un pacientam saprotama informācija pirms izmeklējuma, izmeklējuma laikā un pēc tā. Praktiski tas nozīmē sagatavošanās materiālu, procedūras skaidrojuma un rezultātu saņemšanas informācijas standartizāciju.</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Trešais virsmērķis aptver pacientcentrētu komunikāciju un atbalstu diagnostikas laikā. Tas ir starpnozaru jautājums un jāattīsta kopā ar MVI onkoloģijā un ārstniecības iestādēm. Ceturtais virsmērķis ir radioloģisko izmeklējumu un rezultātu pēctecība — atkārtojumu iemeslu uzskaite, attēlu un aprakstu pieejamība un sistēmiskās datu aprites izvērtēšana. Piektais virsmērķis ir regulāra PREM/PROM mērīšana. Tas ļautu ne tikai ieviest uzlabojumus, bet arī pārbaudīt, vai pēc tiem pacientu pieredze reāli mainās.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Aptaujas</a:t>
            </a:r>
            <a:r>
              <a:rPr dirty="0"/>
              <a:t> </a:t>
            </a:r>
            <a:r>
              <a:rPr dirty="0" err="1"/>
              <a:t>rezultāti</a:t>
            </a:r>
            <a:r>
              <a:rPr dirty="0"/>
              <a:t> </a:t>
            </a:r>
            <a:r>
              <a:rPr dirty="0" err="1"/>
              <a:t>ļauj</a:t>
            </a:r>
            <a:r>
              <a:rPr dirty="0"/>
              <a:t> </a:t>
            </a:r>
            <a:r>
              <a:rPr dirty="0" err="1"/>
              <a:t>identificēt</a:t>
            </a:r>
            <a:r>
              <a:rPr dirty="0"/>
              <a:t> </a:t>
            </a:r>
            <a:r>
              <a:rPr dirty="0" err="1"/>
              <a:t>septiņus</a:t>
            </a:r>
            <a:r>
              <a:rPr dirty="0"/>
              <a:t> </a:t>
            </a:r>
            <a:r>
              <a:rPr dirty="0" err="1"/>
              <a:t>salīdzinoši</a:t>
            </a:r>
            <a:r>
              <a:rPr dirty="0"/>
              <a:t> </a:t>
            </a:r>
            <a:r>
              <a:rPr dirty="0" err="1"/>
              <a:t>ātri</a:t>
            </a:r>
            <a:r>
              <a:rPr dirty="0"/>
              <a:t> </a:t>
            </a:r>
            <a:r>
              <a:rPr dirty="0" err="1"/>
              <a:t>pilotējamus</a:t>
            </a:r>
            <a:r>
              <a:rPr dirty="0"/>
              <a:t> </a:t>
            </a:r>
            <a:r>
              <a:rPr dirty="0" err="1"/>
              <a:t>uzlabojumus</a:t>
            </a:r>
            <a:r>
              <a:rPr dirty="0"/>
              <a:t>: </a:t>
            </a:r>
            <a:r>
              <a:rPr dirty="0" err="1"/>
              <a:t>pacienta</a:t>
            </a:r>
            <a:r>
              <a:rPr dirty="0"/>
              <a:t> </a:t>
            </a:r>
            <a:r>
              <a:rPr dirty="0" err="1"/>
              <a:t>ceļvedi</a:t>
            </a:r>
            <a:r>
              <a:rPr dirty="0"/>
              <a:t>, </a:t>
            </a:r>
            <a:r>
              <a:rPr dirty="0" err="1"/>
              <a:t>skaidru</a:t>
            </a:r>
            <a:r>
              <a:rPr dirty="0"/>
              <a:t> </a:t>
            </a:r>
            <a:r>
              <a:rPr dirty="0" err="1"/>
              <a:t>kontaktpunktu</a:t>
            </a:r>
            <a:r>
              <a:rPr dirty="0"/>
              <a:t>, </a:t>
            </a:r>
            <a:r>
              <a:rPr dirty="0" err="1"/>
              <a:t>vienotus</a:t>
            </a:r>
            <a:r>
              <a:rPr dirty="0"/>
              <a:t> </a:t>
            </a:r>
            <a:r>
              <a:rPr dirty="0" err="1"/>
              <a:t>radioloģijas</a:t>
            </a:r>
            <a:r>
              <a:rPr dirty="0"/>
              <a:t> </a:t>
            </a:r>
            <a:r>
              <a:rPr dirty="0" err="1"/>
              <a:t>sagatavošanās</a:t>
            </a:r>
            <a:r>
              <a:rPr dirty="0"/>
              <a:t> </a:t>
            </a:r>
            <a:r>
              <a:rPr dirty="0" err="1"/>
              <a:t>materiālus</a:t>
            </a:r>
            <a:r>
              <a:rPr dirty="0"/>
              <a:t>, </a:t>
            </a:r>
            <a:r>
              <a:rPr dirty="0" err="1"/>
              <a:t>standartizētu</a:t>
            </a:r>
            <a:r>
              <a:rPr dirty="0"/>
              <a:t> </a:t>
            </a:r>
            <a:r>
              <a:rPr dirty="0" err="1"/>
              <a:t>procedūras</a:t>
            </a:r>
            <a:r>
              <a:rPr dirty="0"/>
              <a:t> </a:t>
            </a:r>
            <a:r>
              <a:rPr dirty="0" err="1"/>
              <a:t>skaidrojuma</a:t>
            </a:r>
            <a:r>
              <a:rPr dirty="0"/>
              <a:t> </a:t>
            </a:r>
            <a:r>
              <a:rPr dirty="0" err="1"/>
              <a:t>minimumu</a:t>
            </a:r>
            <a:r>
              <a:rPr dirty="0"/>
              <a:t>, </a:t>
            </a:r>
            <a:r>
              <a:rPr dirty="0" err="1"/>
              <a:t>skaidru</a:t>
            </a:r>
            <a:r>
              <a:rPr dirty="0"/>
              <a:t> </a:t>
            </a:r>
            <a:r>
              <a:rPr dirty="0" err="1"/>
              <a:t>rezultātu</a:t>
            </a:r>
            <a:r>
              <a:rPr dirty="0"/>
              <a:t> </a:t>
            </a:r>
            <a:r>
              <a:rPr dirty="0" err="1"/>
              <a:t>saņemšanas</a:t>
            </a:r>
            <a:r>
              <a:rPr dirty="0"/>
              <a:t> un </a:t>
            </a:r>
            <a:r>
              <a:rPr dirty="0" err="1"/>
              <a:t>nākamā</a:t>
            </a:r>
            <a:r>
              <a:rPr dirty="0"/>
              <a:t> </a:t>
            </a:r>
            <a:r>
              <a:rPr dirty="0" err="1"/>
              <a:t>soļa</a:t>
            </a:r>
            <a:r>
              <a:rPr dirty="0"/>
              <a:t> </a:t>
            </a:r>
            <a:r>
              <a:rPr dirty="0" err="1"/>
              <a:t>informāciju</a:t>
            </a:r>
            <a:r>
              <a:rPr dirty="0"/>
              <a:t>, </a:t>
            </a:r>
            <a:r>
              <a:rPr dirty="0" err="1"/>
              <a:t>informēšanu</a:t>
            </a:r>
            <a:r>
              <a:rPr dirty="0"/>
              <a:t> par </a:t>
            </a:r>
            <a:r>
              <a:rPr dirty="0" err="1"/>
              <a:t>atbalsta</a:t>
            </a:r>
            <a:r>
              <a:rPr dirty="0"/>
              <a:t> personas </a:t>
            </a:r>
            <a:r>
              <a:rPr dirty="0" err="1"/>
              <a:t>klātbūtnes</a:t>
            </a:r>
            <a:r>
              <a:rPr dirty="0"/>
              <a:t> </a:t>
            </a:r>
            <a:r>
              <a:rPr dirty="0" err="1"/>
              <a:t>iespēju</a:t>
            </a:r>
            <a:r>
              <a:rPr dirty="0"/>
              <a:t> un </a:t>
            </a:r>
            <a:r>
              <a:rPr dirty="0" err="1"/>
              <a:t>atkārtotu</a:t>
            </a:r>
            <a:r>
              <a:rPr dirty="0"/>
              <a:t> </a:t>
            </a:r>
            <a:r>
              <a:rPr dirty="0" err="1"/>
              <a:t>izmeklējumu</a:t>
            </a:r>
            <a:r>
              <a:rPr dirty="0"/>
              <a:t> </a:t>
            </a:r>
            <a:r>
              <a:rPr dirty="0" err="1"/>
              <a:t>iemeslu</a:t>
            </a:r>
            <a:r>
              <a:rPr dirty="0"/>
              <a:t> </a:t>
            </a:r>
            <a:r>
              <a:rPr dirty="0" err="1"/>
              <a:t>uzskaiti</a:t>
            </a:r>
            <a:r>
              <a:rPr dirty="0"/>
              <a:t>. Tie </a:t>
            </a:r>
            <a:r>
              <a:rPr dirty="0" err="1"/>
              <a:t>ir</a:t>
            </a:r>
            <a:r>
              <a:rPr dirty="0"/>
              <a:t> </a:t>
            </a:r>
            <a:r>
              <a:rPr dirty="0" err="1"/>
              <a:t>pilotējami</a:t>
            </a:r>
            <a:r>
              <a:rPr dirty="0"/>
              <a:t> 3–12 </a:t>
            </a:r>
            <a:r>
              <a:rPr dirty="0" err="1"/>
              <a:t>mēnešu</a:t>
            </a:r>
            <a:r>
              <a:rPr dirty="0"/>
              <a:t> </a:t>
            </a:r>
            <a:r>
              <a:rPr dirty="0" err="1"/>
              <a:t>laikā</a:t>
            </a:r>
            <a:r>
              <a:rPr dirty="0"/>
              <a:t> un </a:t>
            </a:r>
            <a:r>
              <a:rPr dirty="0" err="1"/>
              <a:t>pēc</a:t>
            </a:r>
            <a:r>
              <a:rPr dirty="0"/>
              <a:t> </a:t>
            </a:r>
            <a:r>
              <a:rPr dirty="0" err="1"/>
              <a:t>ieviešanas</a:t>
            </a:r>
            <a:r>
              <a:rPr dirty="0"/>
              <a:t> </a:t>
            </a:r>
            <a:r>
              <a:rPr dirty="0" err="1"/>
              <a:t>vērtējami</a:t>
            </a:r>
            <a:r>
              <a:rPr dirty="0"/>
              <a:t> </a:t>
            </a:r>
            <a:r>
              <a:rPr dirty="0" err="1"/>
              <a:t>ar</a:t>
            </a:r>
            <a:r>
              <a:rPr dirty="0"/>
              <a:t> </a:t>
            </a:r>
            <a:r>
              <a:rPr dirty="0" err="1"/>
              <a:t>pacientu</a:t>
            </a:r>
            <a:r>
              <a:rPr dirty="0"/>
              <a:t> </a:t>
            </a:r>
            <a:r>
              <a:rPr dirty="0" err="1"/>
              <a:t>pieredzes</a:t>
            </a:r>
            <a:r>
              <a:rPr dirty="0"/>
              <a:t> un </a:t>
            </a:r>
            <a:r>
              <a:rPr dirty="0" err="1"/>
              <a:t>procesa</a:t>
            </a:r>
            <a:r>
              <a:rPr dirty="0"/>
              <a:t> </a:t>
            </a:r>
            <a:r>
              <a:rPr dirty="0" err="1"/>
              <a:t>rādītājiem</a:t>
            </a:r>
            <a:r>
              <a:rPr dirty="0"/>
              <a: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Rīcības plāna būtība nav vienkārši uzskaitīt rekomendācijas. Tam jābūt pārmaiņu ciklam: sagatavot, pilotēt, mērīt, saskaņot un paplašināt. Šāda pieeja ļauj pāriet no aptaujas rezultātiem uz pārbaudāmiem uzlabojumiem un pēc tam atkārtoti vērtēt, vai pacientu pieredze ir mainījusies.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Šajā slaidā rīcības plāns saīsināts līdz galvenajiem radioloģijas informācijas uzdevumiem. Tie ir tieši saistīti ar pacienta sagatavošanu, procedūras skaidrojumu, rezultātu saņemšanu un radioloģijas posma skaidrību kopējā diagnostikas ceļā. Mērķis ir nevis pārstāstīt visu tabulu, bet parādīt saskaņošanai būtiskās aktivitātes un rādītājus.</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Šis slaids koncentrējas uz datu pēctecību un mērīšanu. MVI radioloģijā var definēt atkārtotu izmeklējumu iemeslu klasifikāciju, attēlu un aprakstu pieejamības pārbaudes principus, kā arī radioloģijas PREM rādītājus. Šie uzdevumi ļauj uzlabojumus vadīt datos balstīti, ne tikai aprakstoši.</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Šajā slaidā ir starpnozaru jautājumi, kuros MVI radioloģijā var sniegt datu pamatojumu un radioloģijas posma metodisko ieguldījumu, bet ieviešana jāprecizē kopā ar MVI onkoloģijā, ārstniecības iestādēm, NVD, nosūtītāju pārstāvjiem un profesionālajām organizācijām.</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Noslēdzošajā saīsinātā rīcības plāna slaidā ir sistēmiskās sadarbības un turpinājuma jautājumi: gaidīšanas pārskatāmība, datu aprite un tehniskā savietojamība, nākamais PREM/PROM pētījums un ieviešanas nosacījumi. Šie jautājumi jārisina saskaņoti, jo MVI radioloģijā loma ir definēt vajadzību un rādītājus, bet sistēmiskie ieviešanas lēmumi ir citu kompetento institūciju līmenī.</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Pirmajā PREM rādītāju grupā ir pacienta ceļa ilgums, radioloģijas pieejamība, pacienta ceļa skaidrība un komunikācijas kvalitāte. Šie rādītāji ļauj regulāri salīdzināt, vai pacientam process kļūst savlaicīgāks, saprotamāks un komunikācija — vienmērīgāka. Radioloģijas personāla iejūtības rādītājs ir 1–10 skalā, un papildus var sekot 8–10 punktu īpatsvaram. Pašreizējās vērtības kalpo kā bāze konkrētajai aptaujas izlasei, nevis kā nacionāls kvalitātes slieksnis.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Otrajā PREM rādītāju grupā ir datu aprite, atkārtoti radioloģiskie izmeklējumi un kontakts pēc diagnozes. Tie ļauj mērīt, vai rezultāti ir pieejami nākamajam speciālistam, cik bieži izmeklējumi tiek atkārtoti un kādi ir atkārtojumu iemesli, kā arī vai pacientam ir skaidrs kontakts papildjautājumiem. Pirms regulāras monitorēšanas jāvienojas par rādītāju definīcijām, datu avotiem un mērījumu regularitāti.</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Rīcības plāns ir priekšlikums saskaņošanai. Pirms ieviešanas jānošķir, ko MVI radioloģijā var īstenot metodiski, kas jāattīsta kopā ar MVI onkoloģijā un kas ir citu institūciju kompetencē. Katram pēc saskaņošanas apstiprinātam pasākumam jānosaka atbildīgā puse, termiņš, finansējuma avots, sākotnējā rādītāja vērtība un progresa novērtēšanas kārtība. Rezultātus var izmantot vairākos komunikācijas formātos, taču visos jānotur vienādas datu interpretācijas robežas — saīsinātos materiālos nedrīkst pazust metodoloģiskie ierobežojumi.</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Nākamo pētījuma posmu ieteicams veltīt ārstēšanas procesam — no ārstēšanas plāna apstiprināšanas līdz ārstēšanas sākumam un pirmajiem ārstēšanas cikliem. Metodoloģiski būtiski precizēt laika punktus, pakalpojuma vietu, diagnozes grupu, modalitāti un steidzamību. Atsevišķi jānoskaidro maksas pakalpojuma un atkārtotu izmeklējumu iemesli, kā arī koordinatora un psiholoģiskā atbalsta pieejamība. Radioloģijas daļā jāsaglabā salīdzināms PREM kodols, bet ārstēšanas posmā kopā ar MVI onkoloģijā jāizvērtē PROM iekļaušana. Papildu mainīgie jāizvēlas tā, lai neapdraudētu anonimitāti.</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Noslēgumā galvenais vēstījums ir līdzsvarots. Radioloģijas posmā pacienti augstu vērtē personāla iejūtību, sagatavošanās informāciju un procedūras skaidrojumu. Vienlaikus pacientu ceļā ir redzami pārrāvumi — gaidīšana, maršruta neskaidrība, kontaktinformācijas trūkums, datu pieejamības problēmas un atkārtoti izmeklējumi. Tāpēc attīstības loģika balstās četros virzienos: savlaicīgāka un koordinētāka diagnostika, skaidra informācija, profesionāla un iejūtīga komunikācija un regulāra pacientu pieredzes uzraudzība. Nākamais solis ir saskaņot prioritātes, pilotēt uzlabojumus un pēc tam atkārtoti izmērīt, vai pacientu pieredze ir uzlabojusies.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E">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173B5E"/>
          </a:solidFill>
          <a:ln w="12700">
            <a:solidFill>
              <a:srgbClr val="173B5E"/>
            </a:solidFill>
            <a:prstDash val="solid"/>
          </a:ln>
        </p:spPr>
      </p:sp>
      <p:sp>
        <p:nvSpPr>
          <p:cNvPr id="3" name="Text 1"/>
          <p:cNvSpPr/>
          <p:nvPr/>
        </p:nvSpPr>
        <p:spPr>
          <a:xfrm>
            <a:off x="438912" y="6537960"/>
            <a:ext cx="7680960" cy="164592"/>
          </a:xfrm>
          <a:prstGeom prst="rect">
            <a:avLst/>
          </a:prstGeom>
          <a:noFill/>
          <a:ln/>
        </p:spPr>
        <p:txBody>
          <a:bodyPr wrap="square" lIns="0" tIns="0" rIns="0" bIns="0" rtlCol="0" anchor="ctr"/>
          <a:lstStyle/>
          <a:p>
            <a:pPr marL="0" indent="0">
              <a:buNone/>
            </a:pPr>
            <a:r>
              <a:rPr lang="en-US" sz="850" dirty="0">
                <a:solidFill>
                  <a:srgbClr val="7B8792"/>
                </a:solidFill>
                <a:latin typeface="Aptos" pitchFamily="34" charset="0"/>
                <a:ea typeface="Aptos" pitchFamily="34" charset="-122"/>
                <a:cs typeface="Aptos" pitchFamily="34" charset="-120"/>
              </a:rPr>
              <a:t>MVI radioloģijā | Onkopacientu pieredzes aptauja Nr. 1 “Ceļš līdz diagnozei”</a:t>
            </a:r>
            <a:endParaRPr lang="en-US" sz="850" dirty="0"/>
          </a:p>
        </p:txBody>
      </p:sp>
      <p:sp>
        <p:nvSpPr>
          <p:cNvPr id="4" name="Text 2"/>
          <p:cNvSpPr/>
          <p:nvPr/>
        </p:nvSpPr>
        <p:spPr>
          <a:xfrm>
            <a:off x="11109960" y="6537960"/>
            <a:ext cx="640080" cy="164592"/>
          </a:xfrm>
          <a:prstGeom prst="rect">
            <a:avLst/>
          </a:prstGeom>
          <a:noFill/>
          <a:ln/>
        </p:spPr>
        <p:txBody>
          <a:bodyPr wrap="square" lIns="0" tIns="0" rIns="0" bIns="0" rtlCol="0" anchor="ctr"/>
          <a:lstStyle/>
          <a:p>
            <a:pPr marL="0" indent="0" algn="r">
              <a:buNone/>
            </a:pPr>
            <a:r>
              <a:rPr lang="en-US" sz="850" dirty="0">
                <a:solidFill>
                  <a:srgbClr val="7B8792"/>
                </a:solidFill>
                <a:latin typeface="Aptos" pitchFamily="34" charset="0"/>
                <a:ea typeface="Aptos" pitchFamily="34" charset="-122"/>
                <a:cs typeface="Aptos" pitchFamily="34" charset="-120"/>
              </a:rPr>
              <a:t>2026</a:t>
            </a:r>
            <a:endParaRPr lang="en-US" sz="85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73B5E"/>
          </a:solidFill>
          <a:ln w="12700">
            <a:solidFill>
              <a:srgbClr val="173B5E"/>
            </a:solidFill>
            <a:prstDash val="solid"/>
          </a:ln>
        </p:spPr>
      </p:sp>
      <p:sp>
        <p:nvSpPr>
          <p:cNvPr id="3" name="Text 1"/>
          <p:cNvSpPr/>
          <p:nvPr/>
        </p:nvSpPr>
        <p:spPr>
          <a:xfrm>
            <a:off x="411480" y="6510528"/>
            <a:ext cx="9875520" cy="164592"/>
          </a:xfrm>
          <a:prstGeom prst="rect">
            <a:avLst/>
          </a:prstGeom>
          <a:noFill/>
          <a:ln/>
        </p:spPr>
        <p:txBody>
          <a:bodyPr wrap="square" lIns="0" tIns="0" rIns="0" bIns="0" rtlCol="0" anchor="ctr"/>
          <a:lstStyle/>
          <a:p>
            <a:pPr marL="0" indent="0">
              <a:buNone/>
            </a:pPr>
            <a:r>
              <a:rPr lang="en-US" sz="900" dirty="0">
                <a:solidFill>
                  <a:srgbClr val="66727F"/>
                </a:solidFill>
                <a:latin typeface="Aptos" pitchFamily="34" charset="0"/>
                <a:ea typeface="Aptos" pitchFamily="34" charset="-122"/>
                <a:cs typeface="Aptos" pitchFamily="34" charset="-120"/>
              </a:rPr>
              <a:t>MVI radioloģijā | Onkopacientu pieredzes aptauja Nr. 1 “Ceļš līdz diagnozei”</a:t>
            </a:r>
            <a:endParaRPr lang="en-US" sz="900" dirty="0"/>
          </a:p>
        </p:txBody>
      </p:sp>
      <p:sp>
        <p:nvSpPr>
          <p:cNvPr id="4" name="Text 2"/>
          <p:cNvSpPr/>
          <p:nvPr/>
        </p:nvSpPr>
        <p:spPr>
          <a:xfrm>
            <a:off x="10927080" y="6510528"/>
            <a:ext cx="731520" cy="164592"/>
          </a:xfrm>
          <a:prstGeom prst="rect">
            <a:avLst/>
          </a:prstGeom>
          <a:noFill/>
          <a:ln/>
        </p:spPr>
        <p:txBody>
          <a:bodyPr wrap="square" lIns="0" tIns="0" rIns="0" bIns="0" rtlCol="0" anchor="ctr"/>
          <a:lstStyle/>
          <a:p>
            <a:pPr marL="0" indent="0" algn="r">
              <a:buNone/>
            </a:pPr>
            <a:r>
              <a:rPr lang="en-US" sz="900" dirty="0">
                <a:solidFill>
                  <a:srgbClr val="66727F"/>
                </a:solidFill>
                <a:latin typeface="Aptos" pitchFamily="34" charset="0"/>
                <a:ea typeface="Aptos" pitchFamily="34" charset="-122"/>
                <a:cs typeface="Aptos" pitchFamily="34" charset="-120"/>
              </a:rPr>
              <a:t>2026</a:t>
            </a:r>
            <a:endParaRPr lang="en-US" sz="900" dirty="0"/>
          </a:p>
        </p:txBody>
      </p:sp>
      <p:sp>
        <p:nvSpPr>
          <p:cNvPr id="25" name="Slide Number Placeholder 0"/>
          <p:cNvSpPr>
            <a:spLocks noGrp="1"/>
          </p:cNvSpPr>
          <p:nvPr>
            <p:ph type="sldNum" sz="quarter" idx="4294967295"/>
          </p:nvPr>
        </p:nvSpPr>
        <p:spPr>
          <a:xfrm>
            <a:off x="11686032"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900">
                <a:solidFill>
                  <a:srgbClr val="66727F"/>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3639958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mnt/data/style_media/ppt/media/image-1-1.pn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6720840" cy="6858000"/>
          </a:xfrm>
          <a:prstGeom prst="rect">
            <a:avLst/>
          </a:prstGeom>
          <a:solidFill>
            <a:srgbClr val="FFFFFF">
              <a:alpha val="95000"/>
            </a:srgbClr>
          </a:solidFill>
          <a:ln w="12700">
            <a:solidFill>
              <a:srgbClr val="FFFFFF">
                <a:alpha val="0"/>
              </a:srgbClr>
            </a:solidFill>
            <a:prstDash val="solid"/>
          </a:ln>
        </p:spPr>
        <p:txBody>
          <a:bodyPr/>
          <a:lstStyle/>
          <a:p>
            <a:endParaRPr lang="lv-LV"/>
          </a:p>
        </p:txBody>
      </p:sp>
      <p:sp>
        <p:nvSpPr>
          <p:cNvPr id="4" name="Shape 1"/>
          <p:cNvSpPr/>
          <p:nvPr/>
        </p:nvSpPr>
        <p:spPr>
          <a:xfrm>
            <a:off x="429768" y="566928"/>
            <a:ext cx="73152" cy="3822192"/>
          </a:xfrm>
          <a:prstGeom prst="rect">
            <a:avLst/>
          </a:prstGeom>
          <a:solidFill>
            <a:srgbClr val="173B5E"/>
          </a:solidFill>
          <a:ln w="12700">
            <a:solidFill>
              <a:srgbClr val="173B5E"/>
            </a:solidFill>
            <a:prstDash val="solid"/>
          </a:ln>
        </p:spPr>
        <p:txBody>
          <a:bodyPr/>
          <a:lstStyle/>
          <a:p>
            <a:endParaRPr lang="lv-LV"/>
          </a:p>
        </p:txBody>
      </p:sp>
      <p:sp>
        <p:nvSpPr>
          <p:cNvPr id="5" name="Text 2"/>
          <p:cNvSpPr/>
          <p:nvPr/>
        </p:nvSpPr>
        <p:spPr>
          <a:xfrm>
            <a:off x="713232" y="676656"/>
            <a:ext cx="5212080" cy="841248"/>
          </a:xfrm>
          <a:prstGeom prst="rect">
            <a:avLst/>
          </a:prstGeom>
          <a:noFill/>
          <a:ln/>
        </p:spPr>
        <p:txBody>
          <a:bodyPr wrap="square" lIns="0" tIns="0" rIns="0" bIns="0" rtlCol="0" anchor="ctr">
            <a:normAutofit/>
          </a:bodyPr>
          <a:lstStyle/>
          <a:p>
            <a:pPr marL="0" indent="0">
              <a:buNone/>
            </a:pPr>
            <a:r>
              <a:rPr lang="en-US" sz="2700" b="1" dirty="0">
                <a:solidFill>
                  <a:srgbClr val="173B5E"/>
                </a:solidFill>
                <a:latin typeface="Aptos Display" pitchFamily="34" charset="0"/>
                <a:ea typeface="Aptos Display" pitchFamily="34" charset="-122"/>
                <a:cs typeface="Aptos Display" pitchFamily="34" charset="-120"/>
              </a:rPr>
              <a:t>ONKOPACIENTU PIEREDZES</a:t>
            </a:r>
            <a:endParaRPr lang="en-US" sz="2700" dirty="0"/>
          </a:p>
          <a:p>
            <a:pPr marL="0" indent="0">
              <a:buNone/>
            </a:pPr>
            <a:r>
              <a:rPr lang="en-US" sz="2700" b="1" dirty="0">
                <a:solidFill>
                  <a:srgbClr val="173B5E"/>
                </a:solidFill>
                <a:latin typeface="Aptos Display" pitchFamily="34" charset="0"/>
                <a:ea typeface="Aptos Display" pitchFamily="34" charset="-122"/>
                <a:cs typeface="Aptos Display" pitchFamily="34" charset="-120"/>
              </a:rPr>
              <a:t>APTAUJA NR. 1</a:t>
            </a:r>
            <a:endParaRPr lang="en-US" sz="2700" dirty="0"/>
          </a:p>
        </p:txBody>
      </p:sp>
      <p:sp>
        <p:nvSpPr>
          <p:cNvPr id="6" name="Text 3"/>
          <p:cNvSpPr/>
          <p:nvPr/>
        </p:nvSpPr>
        <p:spPr>
          <a:xfrm>
            <a:off x="713232" y="1572768"/>
            <a:ext cx="5120640" cy="438912"/>
          </a:xfrm>
          <a:prstGeom prst="rect">
            <a:avLst/>
          </a:prstGeom>
          <a:noFill/>
          <a:ln/>
        </p:spPr>
        <p:txBody>
          <a:bodyPr wrap="square" lIns="0" tIns="0" rIns="0" bIns="0" rtlCol="0" anchor="ctr"/>
          <a:lstStyle/>
          <a:p>
            <a:pPr marL="0" indent="0">
              <a:buNone/>
            </a:pPr>
            <a:r>
              <a:rPr lang="en-US" sz="2800" b="1" dirty="0">
                <a:solidFill>
                  <a:srgbClr val="2C6E9F"/>
                </a:solidFill>
                <a:latin typeface="Aptos Display" pitchFamily="34" charset="0"/>
                <a:ea typeface="Aptos Display" pitchFamily="34" charset="-122"/>
                <a:cs typeface="Aptos Display" pitchFamily="34" charset="-120"/>
              </a:rPr>
              <a:t>“Ceļš līdz diagnozei”</a:t>
            </a:r>
            <a:endParaRPr lang="en-US" sz="2800" dirty="0"/>
          </a:p>
        </p:txBody>
      </p:sp>
      <p:sp>
        <p:nvSpPr>
          <p:cNvPr id="7" name="Text 4"/>
          <p:cNvSpPr/>
          <p:nvPr/>
        </p:nvSpPr>
        <p:spPr>
          <a:xfrm>
            <a:off x="713232" y="2139696"/>
            <a:ext cx="5212080" cy="1024128"/>
          </a:xfrm>
          <a:prstGeom prst="rect">
            <a:avLst/>
          </a:prstGeom>
          <a:noFill/>
          <a:ln/>
        </p:spPr>
        <p:txBody>
          <a:bodyPr wrap="square" lIns="0" tIns="0" rIns="0" bIns="0" rtlCol="0" anchor="ctr">
            <a:normAutofit lnSpcReduction="10000"/>
          </a:bodyPr>
          <a:lstStyle/>
          <a:p>
            <a:pPr marL="0" indent="0">
              <a:buNone/>
            </a:pPr>
            <a:r>
              <a:rPr lang="en-US" sz="1850" dirty="0">
                <a:solidFill>
                  <a:srgbClr val="24323F"/>
                </a:solidFill>
                <a:latin typeface="Aptos" pitchFamily="34" charset="0"/>
                <a:ea typeface="Aptos" pitchFamily="34" charset="-122"/>
                <a:cs typeface="Aptos" pitchFamily="34" charset="-120"/>
              </a:rPr>
              <a:t>Onkopacientu diagnostikas pieredzes analīze un priekšlikumi prioritārajiem radioloģijas pakalpojumu un starpnozaru diagnostikas procesa attīstības virzieniem</a:t>
            </a:r>
            <a:endParaRPr lang="en-US" sz="1850" dirty="0"/>
          </a:p>
        </p:txBody>
      </p:sp>
      <p:sp>
        <p:nvSpPr>
          <p:cNvPr id="8" name="Shape 5"/>
          <p:cNvSpPr/>
          <p:nvPr/>
        </p:nvSpPr>
        <p:spPr>
          <a:xfrm>
            <a:off x="713232" y="3401568"/>
            <a:ext cx="1874520" cy="438912"/>
          </a:xfrm>
          <a:prstGeom prst="roundRect">
            <a:avLst>
              <a:gd name="adj" fmla="val 16667"/>
            </a:avLst>
          </a:prstGeom>
          <a:solidFill>
            <a:srgbClr val="2F7F7B"/>
          </a:solidFill>
          <a:ln w="12700">
            <a:solidFill>
              <a:srgbClr val="2F7F7B"/>
            </a:solidFill>
            <a:prstDash val="solid"/>
          </a:ln>
        </p:spPr>
        <p:txBody>
          <a:bodyPr/>
          <a:lstStyle/>
          <a:p>
            <a:endParaRPr lang="lv-LV"/>
          </a:p>
        </p:txBody>
      </p:sp>
      <p:sp>
        <p:nvSpPr>
          <p:cNvPr id="9" name="Text 6"/>
          <p:cNvSpPr/>
          <p:nvPr/>
        </p:nvSpPr>
        <p:spPr>
          <a:xfrm>
            <a:off x="832104" y="3520440"/>
            <a:ext cx="1645920" cy="164592"/>
          </a:xfrm>
          <a:prstGeom prst="rect">
            <a:avLst/>
          </a:prstGeom>
          <a:noFill/>
          <a:ln/>
        </p:spPr>
        <p:txBody>
          <a:bodyPr wrap="square" lIns="0" tIns="0" rIns="0" bIns="0" rtlCol="0" anchor="ctr"/>
          <a:lstStyle/>
          <a:p>
            <a:pPr marL="0" indent="0" algn="ctr">
              <a:buNone/>
            </a:pPr>
            <a:r>
              <a:rPr lang="en-US" sz="1350" b="1" dirty="0">
                <a:solidFill>
                  <a:srgbClr val="FFFFFF"/>
                </a:solidFill>
                <a:latin typeface="Aptos" pitchFamily="34" charset="0"/>
                <a:ea typeface="Aptos" pitchFamily="34" charset="-122"/>
                <a:cs typeface="Aptos" pitchFamily="34" charset="-120"/>
              </a:rPr>
              <a:t>272 derīgas anketas</a:t>
            </a:r>
            <a:endParaRPr lang="en-US" sz="1350" dirty="0"/>
          </a:p>
        </p:txBody>
      </p:sp>
      <p:sp>
        <p:nvSpPr>
          <p:cNvPr id="10" name="Shape 7"/>
          <p:cNvSpPr/>
          <p:nvPr/>
        </p:nvSpPr>
        <p:spPr>
          <a:xfrm>
            <a:off x="2761488" y="3401568"/>
            <a:ext cx="1572768" cy="438912"/>
          </a:xfrm>
          <a:prstGeom prst="roundRect">
            <a:avLst>
              <a:gd name="adj" fmla="val 16667"/>
            </a:avLst>
          </a:prstGeom>
          <a:solidFill>
            <a:srgbClr val="2C6E9F"/>
          </a:solidFill>
          <a:ln w="12700">
            <a:solidFill>
              <a:srgbClr val="2C6E9F"/>
            </a:solidFill>
            <a:prstDash val="solid"/>
          </a:ln>
        </p:spPr>
        <p:txBody>
          <a:bodyPr/>
          <a:lstStyle/>
          <a:p>
            <a:endParaRPr lang="lv-LV"/>
          </a:p>
        </p:txBody>
      </p:sp>
      <p:sp>
        <p:nvSpPr>
          <p:cNvPr id="11" name="Text 8"/>
          <p:cNvSpPr/>
          <p:nvPr/>
        </p:nvSpPr>
        <p:spPr>
          <a:xfrm>
            <a:off x="2880360" y="3520440"/>
            <a:ext cx="1335024" cy="164592"/>
          </a:xfrm>
          <a:prstGeom prst="rect">
            <a:avLst/>
          </a:prstGeom>
          <a:noFill/>
          <a:ln/>
        </p:spPr>
        <p:txBody>
          <a:bodyPr wrap="square" lIns="0" tIns="0" rIns="0" bIns="0" rtlCol="0" anchor="ctr"/>
          <a:lstStyle/>
          <a:p>
            <a:pPr marL="0" indent="0" algn="ctr">
              <a:buNone/>
            </a:pPr>
            <a:r>
              <a:rPr lang="en-US" sz="1350" b="1" dirty="0">
                <a:solidFill>
                  <a:srgbClr val="FFFFFF"/>
                </a:solidFill>
                <a:latin typeface="Aptos" pitchFamily="34" charset="0"/>
                <a:ea typeface="Aptos" pitchFamily="34" charset="-122"/>
                <a:cs typeface="Aptos" pitchFamily="34" charset="-120"/>
              </a:rPr>
              <a:t>39 datu lauki</a:t>
            </a:r>
            <a:endParaRPr lang="en-US" sz="1350" dirty="0"/>
          </a:p>
        </p:txBody>
      </p:sp>
      <p:sp>
        <p:nvSpPr>
          <p:cNvPr id="12" name="Text 9"/>
          <p:cNvSpPr/>
          <p:nvPr/>
        </p:nvSpPr>
        <p:spPr>
          <a:xfrm>
            <a:off x="713232" y="5074920"/>
            <a:ext cx="5212080" cy="530352"/>
          </a:xfrm>
          <a:prstGeom prst="rect">
            <a:avLst/>
          </a:prstGeom>
          <a:noFill/>
          <a:ln/>
        </p:spPr>
        <p:txBody>
          <a:bodyPr wrap="square" lIns="0" tIns="0" rIns="0" bIns="0" rtlCol="0" anchor="ctr">
            <a:normAutofit/>
          </a:bodyPr>
          <a:lstStyle/>
          <a:p>
            <a:pPr marL="0" indent="0">
              <a:buNone/>
            </a:pPr>
            <a:r>
              <a:rPr lang="en-US" sz="1250" dirty="0">
                <a:solidFill>
                  <a:srgbClr val="66727F"/>
                </a:solidFill>
                <a:latin typeface="Aptos" pitchFamily="34" charset="0"/>
                <a:ea typeface="Aptos" pitchFamily="34" charset="-122"/>
                <a:cs typeface="Aptos" pitchFamily="34" charset="-120"/>
              </a:rPr>
              <a:t>Metodiskās vadības institūcija radioloģijā</a:t>
            </a:r>
            <a:endParaRPr lang="en-US" sz="1250" dirty="0"/>
          </a:p>
          <a:p>
            <a:pPr marL="0" indent="0">
              <a:buNone/>
            </a:pPr>
            <a:r>
              <a:rPr lang="en-US" sz="1250" dirty="0">
                <a:solidFill>
                  <a:srgbClr val="66727F"/>
                </a:solidFill>
                <a:latin typeface="Aptos" pitchFamily="34" charset="0"/>
                <a:ea typeface="Aptos" pitchFamily="34" charset="-122"/>
                <a:cs typeface="Aptos" pitchFamily="34" charset="-120"/>
              </a:rPr>
              <a:t>SIA “Rīgas Austrumu klīniskā universitātes slimnīca” | Rīga, 2026</a:t>
            </a:r>
            <a:endParaRPr lang="en-US" sz="1250" dirty="0"/>
          </a:p>
        </p:txBody>
      </p:sp>
      <p:pic>
        <p:nvPicPr>
          <p:cNvPr id="13" name="Image 1" descr="/mnt/data/report_media/word/media/image8.png"/>
          <p:cNvPicPr>
            <a:picLocks noChangeAspect="1"/>
          </p:cNvPicPr>
          <p:nvPr/>
        </p:nvPicPr>
        <p:blipFill>
          <a:blip r:embed="rId4"/>
          <a:stretch>
            <a:fillRect/>
          </a:stretch>
        </p:blipFill>
        <p:spPr>
          <a:xfrm>
            <a:off x="1054668" y="5669280"/>
            <a:ext cx="825888" cy="8686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47472"/>
            <a:ext cx="11155680" cy="384048"/>
          </a:xfrm>
          <a:prstGeom prst="rect">
            <a:avLst/>
          </a:prstGeom>
          <a:noFill/>
          <a:ln/>
        </p:spPr>
        <p:txBody>
          <a:bodyPr wrap="square" lIns="0" tIns="0" rIns="0" bIns="0" rtlCol="0" anchor="ctr">
            <a:normAutofit lnSpcReduction="10000"/>
          </a:bodyPr>
          <a:lstStyle/>
          <a:p>
            <a:pPr marL="0" indent="0">
              <a:buNone/>
            </a:pPr>
            <a:r>
              <a:rPr lang="en-US" sz="2600" b="1" dirty="0">
                <a:solidFill>
                  <a:srgbClr val="173B5E"/>
                </a:solidFill>
                <a:latin typeface="Aptos Display" pitchFamily="34" charset="0"/>
                <a:ea typeface="Aptos Display" pitchFamily="34" charset="-122"/>
                <a:cs typeface="Aptos Display" pitchFamily="34" charset="-120"/>
              </a:rPr>
              <a:t>Galvenais vēstījums</a:t>
            </a:r>
            <a:endParaRPr lang="en-US" sz="2600" dirty="0"/>
          </a:p>
        </p:txBody>
      </p:sp>
      <p:sp>
        <p:nvSpPr>
          <p:cNvPr id="3" name="Text 1"/>
          <p:cNvSpPr/>
          <p:nvPr/>
        </p:nvSpPr>
        <p:spPr>
          <a:xfrm>
            <a:off x="502920" y="758952"/>
            <a:ext cx="10972800" cy="310896"/>
          </a:xfrm>
          <a:prstGeom prst="rect">
            <a:avLst/>
          </a:prstGeom>
          <a:noFill/>
          <a:ln/>
        </p:spPr>
        <p:txBody>
          <a:bodyPr wrap="square" lIns="0" tIns="0" rIns="0" bIns="0" rtlCol="0" anchor="ctr">
            <a:normAutofit/>
          </a:bodyPr>
          <a:lstStyle/>
          <a:p>
            <a:pPr marL="0" indent="0">
              <a:buNone/>
            </a:pPr>
            <a:r>
              <a:rPr lang="en-US" sz="1350" dirty="0">
                <a:solidFill>
                  <a:srgbClr val="66727F"/>
                </a:solidFill>
                <a:latin typeface="Aptos" pitchFamily="34" charset="0"/>
                <a:ea typeface="Aptos" pitchFamily="34" charset="-122"/>
                <a:cs typeface="Aptos" pitchFamily="34" charset="-120"/>
              </a:rPr>
              <a:t>Pacienta pieredzi veido ne tikai izmeklējuma kvalitāte, bet visa diagnostikas ceļa saprotamība</a:t>
            </a:r>
            <a:endParaRPr lang="en-US" sz="1350" dirty="0"/>
          </a:p>
        </p:txBody>
      </p:sp>
      <p:sp>
        <p:nvSpPr>
          <p:cNvPr id="4" name="Shape 2"/>
          <p:cNvSpPr/>
          <p:nvPr/>
        </p:nvSpPr>
        <p:spPr>
          <a:xfrm>
            <a:off x="502920" y="1115568"/>
            <a:ext cx="11155680" cy="0"/>
          </a:xfrm>
          <a:prstGeom prst="line">
            <a:avLst/>
          </a:prstGeom>
          <a:noFill/>
          <a:ln w="13970">
            <a:solidFill>
              <a:srgbClr val="D6E1EA"/>
            </a:solidFill>
            <a:prstDash val="solid"/>
          </a:ln>
        </p:spPr>
        <p:txBody>
          <a:bodyPr/>
          <a:lstStyle/>
          <a:p>
            <a:endParaRPr lang="lv-LV"/>
          </a:p>
        </p:txBody>
      </p:sp>
      <p:sp>
        <p:nvSpPr>
          <p:cNvPr id="5" name="Shape 3"/>
          <p:cNvSpPr/>
          <p:nvPr/>
        </p:nvSpPr>
        <p:spPr>
          <a:xfrm>
            <a:off x="502920" y="1280160"/>
            <a:ext cx="1965960" cy="310896"/>
          </a:xfrm>
          <a:prstGeom prst="roundRect">
            <a:avLst>
              <a:gd name="adj" fmla="val 17647"/>
            </a:avLst>
          </a:prstGeom>
          <a:solidFill>
            <a:srgbClr val="2C6E9F"/>
          </a:solidFill>
          <a:ln w="12700">
            <a:solidFill>
              <a:srgbClr val="2C6E9F"/>
            </a:solidFill>
            <a:prstDash val="solid"/>
          </a:ln>
        </p:spPr>
        <p:txBody>
          <a:bodyPr/>
          <a:lstStyle/>
          <a:p>
            <a:endParaRPr lang="lv-LV"/>
          </a:p>
        </p:txBody>
      </p:sp>
      <p:sp>
        <p:nvSpPr>
          <p:cNvPr id="6" name="Text 4"/>
          <p:cNvSpPr/>
          <p:nvPr/>
        </p:nvSpPr>
        <p:spPr>
          <a:xfrm>
            <a:off x="640080" y="1344168"/>
            <a:ext cx="1691640" cy="164592"/>
          </a:xfrm>
          <a:prstGeom prst="rect">
            <a:avLst/>
          </a:prstGeom>
          <a:noFill/>
          <a:ln/>
        </p:spPr>
        <p:txBody>
          <a:bodyPr wrap="square" lIns="0" tIns="0" rIns="0" bIns="0" rtlCol="0" anchor="ctr"/>
          <a:lstStyle/>
          <a:p>
            <a:pPr marL="0" indent="0" algn="ctr">
              <a:buNone/>
            </a:pPr>
            <a:r>
              <a:rPr lang="en-US" sz="950" b="1" kern="0" spc="60" dirty="0">
                <a:solidFill>
                  <a:srgbClr val="FFFFFF"/>
                </a:solidFill>
                <a:latin typeface="Aptos" pitchFamily="34" charset="0"/>
                <a:ea typeface="Aptos" pitchFamily="34" charset="-122"/>
                <a:cs typeface="Aptos" pitchFamily="34" charset="-120"/>
              </a:rPr>
              <a:t>KĀPĒC TAS IR SVARĪGI</a:t>
            </a:r>
            <a:endParaRPr lang="en-US" sz="950" dirty="0"/>
          </a:p>
        </p:txBody>
      </p:sp>
      <p:sp>
        <p:nvSpPr>
          <p:cNvPr id="7" name="Shape 5"/>
          <p:cNvSpPr/>
          <p:nvPr/>
        </p:nvSpPr>
        <p:spPr>
          <a:xfrm>
            <a:off x="621792" y="2057400"/>
            <a:ext cx="1737360" cy="2331720"/>
          </a:xfrm>
          <a:prstGeom prst="roundRect">
            <a:avLst>
              <a:gd name="adj" fmla="val 3158"/>
            </a:avLst>
          </a:prstGeom>
          <a:solidFill>
            <a:srgbClr val="FFFFFF"/>
          </a:solidFill>
          <a:ln w="12700">
            <a:solidFill>
              <a:srgbClr val="D6E1EA"/>
            </a:solidFill>
            <a:prstDash val="solid"/>
          </a:ln>
        </p:spPr>
        <p:txBody>
          <a:bodyPr/>
          <a:lstStyle/>
          <a:p>
            <a:endParaRPr lang="lv-LV"/>
          </a:p>
        </p:txBody>
      </p:sp>
      <p:sp>
        <p:nvSpPr>
          <p:cNvPr id="8" name="Shape 6"/>
          <p:cNvSpPr/>
          <p:nvPr/>
        </p:nvSpPr>
        <p:spPr>
          <a:xfrm>
            <a:off x="1197864" y="2286000"/>
            <a:ext cx="585216" cy="585216"/>
          </a:xfrm>
          <a:prstGeom prst="ellipse">
            <a:avLst/>
          </a:prstGeom>
          <a:solidFill>
            <a:srgbClr val="2C6E9F"/>
          </a:solidFill>
          <a:ln w="12700">
            <a:solidFill>
              <a:srgbClr val="2C6E9F"/>
            </a:solidFill>
            <a:prstDash val="solid"/>
          </a:ln>
        </p:spPr>
        <p:txBody>
          <a:bodyPr/>
          <a:lstStyle/>
          <a:p>
            <a:endParaRPr lang="lv-LV"/>
          </a:p>
        </p:txBody>
      </p:sp>
      <p:sp>
        <p:nvSpPr>
          <p:cNvPr id="9" name="Text 7"/>
          <p:cNvSpPr/>
          <p:nvPr/>
        </p:nvSpPr>
        <p:spPr>
          <a:xfrm>
            <a:off x="1197864" y="2423160"/>
            <a:ext cx="585216" cy="201168"/>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10" name="Text 8"/>
          <p:cNvSpPr/>
          <p:nvPr/>
        </p:nvSpPr>
        <p:spPr>
          <a:xfrm>
            <a:off x="758952" y="3044952"/>
            <a:ext cx="1463040" cy="365760"/>
          </a:xfrm>
          <a:prstGeom prst="rect">
            <a:avLst/>
          </a:prstGeom>
          <a:noFill/>
          <a:ln/>
        </p:spPr>
        <p:txBody>
          <a:bodyPr wrap="square" lIns="0" tIns="0" rIns="0" bIns="0" rtlCol="0" anchor="ctr">
            <a:normAutofit/>
          </a:bodyPr>
          <a:lstStyle/>
          <a:p>
            <a:pPr marL="0" indent="0" algn="ctr">
              <a:buNone/>
            </a:pPr>
            <a:r>
              <a:rPr lang="en-US" sz="1220" b="1" dirty="0">
                <a:solidFill>
                  <a:srgbClr val="173B5E"/>
                </a:solidFill>
              </a:rPr>
              <a:t>Pirmās aizdomas</a:t>
            </a:r>
            <a:endParaRPr lang="en-US" sz="1220" dirty="0"/>
          </a:p>
        </p:txBody>
      </p:sp>
      <p:sp>
        <p:nvSpPr>
          <p:cNvPr id="11" name="Text 9"/>
          <p:cNvSpPr/>
          <p:nvPr/>
        </p:nvSpPr>
        <p:spPr>
          <a:xfrm>
            <a:off x="768096" y="3493008"/>
            <a:ext cx="1444752" cy="530352"/>
          </a:xfrm>
          <a:prstGeom prst="rect">
            <a:avLst/>
          </a:prstGeom>
          <a:noFill/>
          <a:ln/>
        </p:spPr>
        <p:txBody>
          <a:bodyPr wrap="square" lIns="0" tIns="0" rIns="0" bIns="0" rtlCol="0" anchor="ctr">
            <a:normAutofit/>
          </a:bodyPr>
          <a:lstStyle/>
          <a:p>
            <a:pPr marL="0" indent="0" algn="ctr">
              <a:buNone/>
            </a:pPr>
            <a:r>
              <a:rPr lang="en-US" sz="1030" dirty="0">
                <a:solidFill>
                  <a:srgbClr val="66727F"/>
                </a:solidFill>
              </a:rPr>
              <a:t>simptomi, satraukums, neskaidrība</a:t>
            </a:r>
            <a:endParaRPr lang="en-US" sz="1030" dirty="0"/>
          </a:p>
        </p:txBody>
      </p:sp>
      <p:sp>
        <p:nvSpPr>
          <p:cNvPr id="12" name="Text 10"/>
          <p:cNvSpPr/>
          <p:nvPr/>
        </p:nvSpPr>
        <p:spPr>
          <a:xfrm>
            <a:off x="2377440" y="2953512"/>
            <a:ext cx="109728" cy="292608"/>
          </a:xfrm>
          <a:prstGeom prst="rect">
            <a:avLst/>
          </a:prstGeom>
          <a:noFill/>
          <a:ln/>
        </p:spPr>
        <p:txBody>
          <a:bodyPr wrap="square" lIns="0" tIns="0" rIns="0" bIns="0" rtlCol="0" anchor="ctr"/>
          <a:lstStyle/>
          <a:p>
            <a:pPr marL="0" indent="0" algn="ctr">
              <a:buNone/>
            </a:pPr>
            <a:r>
              <a:rPr lang="en-US" sz="2000" b="1" dirty="0">
                <a:solidFill>
                  <a:srgbClr val="9CB2C3"/>
                </a:solidFill>
              </a:rPr>
              <a:t>→</a:t>
            </a:r>
            <a:endParaRPr lang="en-US" sz="2000" dirty="0"/>
          </a:p>
        </p:txBody>
      </p:sp>
      <p:sp>
        <p:nvSpPr>
          <p:cNvPr id="13" name="Shape 11"/>
          <p:cNvSpPr/>
          <p:nvPr/>
        </p:nvSpPr>
        <p:spPr>
          <a:xfrm>
            <a:off x="2505456" y="2057400"/>
            <a:ext cx="1737360" cy="2331720"/>
          </a:xfrm>
          <a:prstGeom prst="roundRect">
            <a:avLst>
              <a:gd name="adj" fmla="val 3158"/>
            </a:avLst>
          </a:prstGeom>
          <a:solidFill>
            <a:srgbClr val="FFFFFF"/>
          </a:solidFill>
          <a:ln w="12700">
            <a:solidFill>
              <a:srgbClr val="D6E1EA"/>
            </a:solidFill>
            <a:prstDash val="solid"/>
          </a:ln>
        </p:spPr>
        <p:txBody>
          <a:bodyPr/>
          <a:lstStyle/>
          <a:p>
            <a:endParaRPr lang="lv-LV"/>
          </a:p>
        </p:txBody>
      </p:sp>
      <p:sp>
        <p:nvSpPr>
          <p:cNvPr id="14" name="Shape 12"/>
          <p:cNvSpPr/>
          <p:nvPr/>
        </p:nvSpPr>
        <p:spPr>
          <a:xfrm>
            <a:off x="3081528" y="2286000"/>
            <a:ext cx="585216" cy="585216"/>
          </a:xfrm>
          <a:prstGeom prst="ellipse">
            <a:avLst/>
          </a:prstGeom>
          <a:solidFill>
            <a:srgbClr val="2C6E9F"/>
          </a:solidFill>
          <a:ln w="12700">
            <a:solidFill>
              <a:srgbClr val="2C6E9F"/>
            </a:solidFill>
            <a:prstDash val="solid"/>
          </a:ln>
        </p:spPr>
        <p:txBody>
          <a:bodyPr/>
          <a:lstStyle/>
          <a:p>
            <a:endParaRPr lang="lv-LV"/>
          </a:p>
        </p:txBody>
      </p:sp>
      <p:sp>
        <p:nvSpPr>
          <p:cNvPr id="15" name="Text 13"/>
          <p:cNvSpPr/>
          <p:nvPr/>
        </p:nvSpPr>
        <p:spPr>
          <a:xfrm>
            <a:off x="3081528" y="2423160"/>
            <a:ext cx="585216" cy="201168"/>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6" name="Text 14"/>
          <p:cNvSpPr/>
          <p:nvPr/>
        </p:nvSpPr>
        <p:spPr>
          <a:xfrm>
            <a:off x="2642616" y="3044952"/>
            <a:ext cx="1463040" cy="365760"/>
          </a:xfrm>
          <a:prstGeom prst="rect">
            <a:avLst/>
          </a:prstGeom>
          <a:noFill/>
          <a:ln/>
        </p:spPr>
        <p:txBody>
          <a:bodyPr wrap="square" lIns="0" tIns="0" rIns="0" bIns="0" rtlCol="0" anchor="ctr">
            <a:normAutofit/>
          </a:bodyPr>
          <a:lstStyle/>
          <a:p>
            <a:pPr marL="0" indent="0" algn="ctr">
              <a:buNone/>
            </a:pPr>
            <a:r>
              <a:rPr lang="en-US" sz="1220" b="1" dirty="0">
                <a:solidFill>
                  <a:srgbClr val="173B5E"/>
                </a:solidFill>
              </a:rPr>
              <a:t>Pirmā saziņa</a:t>
            </a:r>
            <a:endParaRPr lang="en-US" sz="1220" dirty="0"/>
          </a:p>
        </p:txBody>
      </p:sp>
      <p:sp>
        <p:nvSpPr>
          <p:cNvPr id="17" name="Text 15"/>
          <p:cNvSpPr/>
          <p:nvPr/>
        </p:nvSpPr>
        <p:spPr>
          <a:xfrm>
            <a:off x="2651760" y="3493008"/>
            <a:ext cx="1444752" cy="530352"/>
          </a:xfrm>
          <a:prstGeom prst="rect">
            <a:avLst/>
          </a:prstGeom>
          <a:noFill/>
          <a:ln/>
        </p:spPr>
        <p:txBody>
          <a:bodyPr wrap="square" lIns="0" tIns="0" rIns="0" bIns="0" rtlCol="0" anchor="ctr">
            <a:normAutofit/>
          </a:bodyPr>
          <a:lstStyle/>
          <a:p>
            <a:pPr marL="0" indent="0" algn="ctr">
              <a:buNone/>
            </a:pPr>
            <a:r>
              <a:rPr lang="en-US" sz="1030" dirty="0">
                <a:solidFill>
                  <a:srgbClr val="66727F"/>
                </a:solidFill>
              </a:rPr>
              <a:t>ģimenes ārsts vai speciālists</a:t>
            </a:r>
            <a:endParaRPr lang="en-US" sz="1030" dirty="0"/>
          </a:p>
        </p:txBody>
      </p:sp>
      <p:sp>
        <p:nvSpPr>
          <p:cNvPr id="18" name="Text 16"/>
          <p:cNvSpPr/>
          <p:nvPr/>
        </p:nvSpPr>
        <p:spPr>
          <a:xfrm>
            <a:off x="4261104" y="2953512"/>
            <a:ext cx="109728" cy="292608"/>
          </a:xfrm>
          <a:prstGeom prst="rect">
            <a:avLst/>
          </a:prstGeom>
          <a:noFill/>
          <a:ln/>
        </p:spPr>
        <p:txBody>
          <a:bodyPr wrap="square" lIns="0" tIns="0" rIns="0" bIns="0" rtlCol="0" anchor="ctr"/>
          <a:lstStyle/>
          <a:p>
            <a:pPr marL="0" indent="0" algn="ctr">
              <a:buNone/>
            </a:pPr>
            <a:r>
              <a:rPr lang="en-US" sz="2000" b="1" dirty="0">
                <a:solidFill>
                  <a:srgbClr val="9CB2C3"/>
                </a:solidFill>
              </a:rPr>
              <a:t>→</a:t>
            </a:r>
            <a:endParaRPr lang="en-US" sz="2000" dirty="0"/>
          </a:p>
        </p:txBody>
      </p:sp>
      <p:sp>
        <p:nvSpPr>
          <p:cNvPr id="19" name="Shape 17"/>
          <p:cNvSpPr/>
          <p:nvPr/>
        </p:nvSpPr>
        <p:spPr>
          <a:xfrm>
            <a:off x="4389120" y="2057400"/>
            <a:ext cx="1737360" cy="2331720"/>
          </a:xfrm>
          <a:prstGeom prst="roundRect">
            <a:avLst>
              <a:gd name="adj" fmla="val 3158"/>
            </a:avLst>
          </a:prstGeom>
          <a:solidFill>
            <a:srgbClr val="FFFFFF"/>
          </a:solidFill>
          <a:ln w="12700">
            <a:solidFill>
              <a:srgbClr val="D6E1EA"/>
            </a:solidFill>
            <a:prstDash val="solid"/>
          </a:ln>
        </p:spPr>
        <p:txBody>
          <a:bodyPr/>
          <a:lstStyle/>
          <a:p>
            <a:endParaRPr lang="lv-LV"/>
          </a:p>
        </p:txBody>
      </p:sp>
      <p:sp>
        <p:nvSpPr>
          <p:cNvPr id="20" name="Shape 18"/>
          <p:cNvSpPr/>
          <p:nvPr/>
        </p:nvSpPr>
        <p:spPr>
          <a:xfrm>
            <a:off x="4965192" y="2286000"/>
            <a:ext cx="585216" cy="585216"/>
          </a:xfrm>
          <a:prstGeom prst="ellipse">
            <a:avLst/>
          </a:prstGeom>
          <a:solidFill>
            <a:srgbClr val="2C6E9F"/>
          </a:solidFill>
          <a:ln w="12700">
            <a:solidFill>
              <a:srgbClr val="2C6E9F"/>
            </a:solidFill>
            <a:prstDash val="solid"/>
          </a:ln>
        </p:spPr>
        <p:txBody>
          <a:bodyPr/>
          <a:lstStyle/>
          <a:p>
            <a:endParaRPr lang="lv-LV"/>
          </a:p>
        </p:txBody>
      </p:sp>
      <p:sp>
        <p:nvSpPr>
          <p:cNvPr id="21" name="Text 19"/>
          <p:cNvSpPr/>
          <p:nvPr/>
        </p:nvSpPr>
        <p:spPr>
          <a:xfrm>
            <a:off x="4965192" y="2423160"/>
            <a:ext cx="585216" cy="201168"/>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22" name="Text 20"/>
          <p:cNvSpPr/>
          <p:nvPr/>
        </p:nvSpPr>
        <p:spPr>
          <a:xfrm>
            <a:off x="4526280" y="3044952"/>
            <a:ext cx="1463040" cy="365760"/>
          </a:xfrm>
          <a:prstGeom prst="rect">
            <a:avLst/>
          </a:prstGeom>
          <a:noFill/>
          <a:ln/>
        </p:spPr>
        <p:txBody>
          <a:bodyPr wrap="square" lIns="0" tIns="0" rIns="0" bIns="0" rtlCol="0" anchor="ctr">
            <a:normAutofit/>
          </a:bodyPr>
          <a:lstStyle/>
          <a:p>
            <a:pPr marL="0" indent="0" algn="ctr">
              <a:buNone/>
            </a:pPr>
            <a:r>
              <a:rPr lang="en-US" sz="1220" b="1" dirty="0">
                <a:solidFill>
                  <a:srgbClr val="173B5E"/>
                </a:solidFill>
              </a:rPr>
              <a:t>Speciālists</a:t>
            </a:r>
            <a:endParaRPr lang="en-US" sz="1220" dirty="0"/>
          </a:p>
        </p:txBody>
      </p:sp>
      <p:sp>
        <p:nvSpPr>
          <p:cNvPr id="23" name="Text 21"/>
          <p:cNvSpPr/>
          <p:nvPr/>
        </p:nvSpPr>
        <p:spPr>
          <a:xfrm>
            <a:off x="4535424" y="3493008"/>
            <a:ext cx="1444752" cy="530352"/>
          </a:xfrm>
          <a:prstGeom prst="rect">
            <a:avLst/>
          </a:prstGeom>
          <a:noFill/>
          <a:ln/>
        </p:spPr>
        <p:txBody>
          <a:bodyPr wrap="square" lIns="0" tIns="0" rIns="0" bIns="0" rtlCol="0" anchor="ctr">
            <a:normAutofit/>
          </a:bodyPr>
          <a:lstStyle/>
          <a:p>
            <a:pPr marL="0" indent="0" algn="ctr">
              <a:buNone/>
            </a:pPr>
            <a:r>
              <a:rPr lang="en-US" sz="1030" dirty="0">
                <a:solidFill>
                  <a:srgbClr val="66727F"/>
                </a:solidFill>
              </a:rPr>
              <a:t>nosūtījums un indikācijas</a:t>
            </a:r>
            <a:endParaRPr lang="en-US" sz="1030" dirty="0"/>
          </a:p>
        </p:txBody>
      </p:sp>
      <p:sp>
        <p:nvSpPr>
          <p:cNvPr id="24" name="Text 22"/>
          <p:cNvSpPr/>
          <p:nvPr/>
        </p:nvSpPr>
        <p:spPr>
          <a:xfrm>
            <a:off x="6144768" y="2953512"/>
            <a:ext cx="109728" cy="292608"/>
          </a:xfrm>
          <a:prstGeom prst="rect">
            <a:avLst/>
          </a:prstGeom>
          <a:noFill/>
          <a:ln/>
        </p:spPr>
        <p:txBody>
          <a:bodyPr wrap="square" lIns="0" tIns="0" rIns="0" bIns="0" rtlCol="0" anchor="ctr"/>
          <a:lstStyle/>
          <a:p>
            <a:pPr marL="0" indent="0" algn="ctr">
              <a:buNone/>
            </a:pPr>
            <a:r>
              <a:rPr lang="en-US" sz="2000" b="1" dirty="0">
                <a:solidFill>
                  <a:srgbClr val="9CB2C3"/>
                </a:solidFill>
              </a:rPr>
              <a:t>→</a:t>
            </a:r>
            <a:endParaRPr lang="en-US" sz="2000" dirty="0"/>
          </a:p>
        </p:txBody>
      </p:sp>
      <p:sp>
        <p:nvSpPr>
          <p:cNvPr id="25" name="Shape 23"/>
          <p:cNvSpPr/>
          <p:nvPr/>
        </p:nvSpPr>
        <p:spPr>
          <a:xfrm>
            <a:off x="6272784" y="2057400"/>
            <a:ext cx="1737360" cy="2331720"/>
          </a:xfrm>
          <a:prstGeom prst="roundRect">
            <a:avLst>
              <a:gd name="adj" fmla="val 3158"/>
            </a:avLst>
          </a:prstGeom>
          <a:solidFill>
            <a:srgbClr val="FFFFFF"/>
          </a:solidFill>
          <a:ln w="12700">
            <a:solidFill>
              <a:srgbClr val="D6E1EA"/>
            </a:solidFill>
            <a:prstDash val="solid"/>
          </a:ln>
        </p:spPr>
        <p:txBody>
          <a:bodyPr/>
          <a:lstStyle/>
          <a:p>
            <a:endParaRPr lang="lv-LV"/>
          </a:p>
        </p:txBody>
      </p:sp>
      <p:sp>
        <p:nvSpPr>
          <p:cNvPr id="26" name="Shape 24"/>
          <p:cNvSpPr/>
          <p:nvPr/>
        </p:nvSpPr>
        <p:spPr>
          <a:xfrm>
            <a:off x="6848856" y="2286000"/>
            <a:ext cx="585216" cy="585216"/>
          </a:xfrm>
          <a:prstGeom prst="ellipse">
            <a:avLst/>
          </a:prstGeom>
          <a:solidFill>
            <a:srgbClr val="2F7F7B"/>
          </a:solidFill>
          <a:ln w="12700">
            <a:solidFill>
              <a:srgbClr val="2F7F7B"/>
            </a:solidFill>
            <a:prstDash val="solid"/>
          </a:ln>
        </p:spPr>
        <p:txBody>
          <a:bodyPr/>
          <a:lstStyle/>
          <a:p>
            <a:endParaRPr lang="lv-LV"/>
          </a:p>
        </p:txBody>
      </p:sp>
      <p:sp>
        <p:nvSpPr>
          <p:cNvPr id="27" name="Text 25"/>
          <p:cNvSpPr/>
          <p:nvPr/>
        </p:nvSpPr>
        <p:spPr>
          <a:xfrm>
            <a:off x="6848856" y="2423160"/>
            <a:ext cx="585216" cy="201168"/>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8" name="Text 26"/>
          <p:cNvSpPr/>
          <p:nvPr/>
        </p:nvSpPr>
        <p:spPr>
          <a:xfrm>
            <a:off x="6409944" y="3044952"/>
            <a:ext cx="1463040" cy="365760"/>
          </a:xfrm>
          <a:prstGeom prst="rect">
            <a:avLst/>
          </a:prstGeom>
          <a:noFill/>
          <a:ln/>
        </p:spPr>
        <p:txBody>
          <a:bodyPr wrap="square" lIns="0" tIns="0" rIns="0" bIns="0" rtlCol="0" anchor="ctr">
            <a:normAutofit/>
          </a:bodyPr>
          <a:lstStyle/>
          <a:p>
            <a:pPr marL="0" indent="0" algn="ctr">
              <a:buNone/>
            </a:pPr>
            <a:r>
              <a:rPr lang="en-US" sz="1220" b="1" dirty="0">
                <a:solidFill>
                  <a:srgbClr val="173B5E"/>
                </a:solidFill>
              </a:rPr>
              <a:t>Radioloģija</a:t>
            </a:r>
            <a:endParaRPr lang="en-US" sz="1220" dirty="0"/>
          </a:p>
        </p:txBody>
      </p:sp>
      <p:sp>
        <p:nvSpPr>
          <p:cNvPr id="29" name="Text 27"/>
          <p:cNvSpPr/>
          <p:nvPr/>
        </p:nvSpPr>
        <p:spPr>
          <a:xfrm>
            <a:off x="6419088" y="3493008"/>
            <a:ext cx="1444752" cy="530352"/>
          </a:xfrm>
          <a:prstGeom prst="rect">
            <a:avLst/>
          </a:prstGeom>
          <a:noFill/>
          <a:ln/>
        </p:spPr>
        <p:txBody>
          <a:bodyPr wrap="square" lIns="0" tIns="0" rIns="0" bIns="0" rtlCol="0" anchor="ctr">
            <a:normAutofit/>
          </a:bodyPr>
          <a:lstStyle/>
          <a:p>
            <a:pPr marL="0" indent="0" algn="ctr">
              <a:buNone/>
            </a:pPr>
            <a:r>
              <a:rPr lang="en-US" sz="1030" dirty="0">
                <a:solidFill>
                  <a:srgbClr val="66727F"/>
                </a:solidFill>
              </a:rPr>
              <a:t>pieraksts, sagatavošanās, izmeklējums</a:t>
            </a:r>
            <a:endParaRPr lang="en-US" sz="1030" dirty="0"/>
          </a:p>
        </p:txBody>
      </p:sp>
      <p:sp>
        <p:nvSpPr>
          <p:cNvPr id="30" name="Text 28"/>
          <p:cNvSpPr/>
          <p:nvPr/>
        </p:nvSpPr>
        <p:spPr>
          <a:xfrm>
            <a:off x="8028432" y="2953512"/>
            <a:ext cx="109728" cy="292608"/>
          </a:xfrm>
          <a:prstGeom prst="rect">
            <a:avLst/>
          </a:prstGeom>
          <a:noFill/>
          <a:ln/>
        </p:spPr>
        <p:txBody>
          <a:bodyPr wrap="square" lIns="0" tIns="0" rIns="0" bIns="0" rtlCol="0" anchor="ctr"/>
          <a:lstStyle/>
          <a:p>
            <a:pPr marL="0" indent="0" algn="ctr">
              <a:buNone/>
            </a:pPr>
            <a:r>
              <a:rPr lang="en-US" sz="2000" b="1" dirty="0">
                <a:solidFill>
                  <a:srgbClr val="9CB2C3"/>
                </a:solidFill>
              </a:rPr>
              <a:t>→</a:t>
            </a:r>
            <a:endParaRPr lang="en-US" sz="2000" dirty="0"/>
          </a:p>
        </p:txBody>
      </p:sp>
      <p:sp>
        <p:nvSpPr>
          <p:cNvPr id="31" name="Shape 29"/>
          <p:cNvSpPr/>
          <p:nvPr/>
        </p:nvSpPr>
        <p:spPr>
          <a:xfrm>
            <a:off x="8156448" y="2057400"/>
            <a:ext cx="1737360" cy="2331720"/>
          </a:xfrm>
          <a:prstGeom prst="roundRect">
            <a:avLst>
              <a:gd name="adj" fmla="val 3158"/>
            </a:avLst>
          </a:prstGeom>
          <a:solidFill>
            <a:srgbClr val="FFFFFF"/>
          </a:solidFill>
          <a:ln w="12700">
            <a:solidFill>
              <a:srgbClr val="D6E1EA"/>
            </a:solidFill>
            <a:prstDash val="solid"/>
          </a:ln>
        </p:spPr>
        <p:txBody>
          <a:bodyPr/>
          <a:lstStyle/>
          <a:p>
            <a:endParaRPr lang="lv-LV"/>
          </a:p>
        </p:txBody>
      </p:sp>
      <p:sp>
        <p:nvSpPr>
          <p:cNvPr id="32" name="Shape 30"/>
          <p:cNvSpPr/>
          <p:nvPr/>
        </p:nvSpPr>
        <p:spPr>
          <a:xfrm>
            <a:off x="8732520" y="2286000"/>
            <a:ext cx="585216" cy="585216"/>
          </a:xfrm>
          <a:prstGeom prst="ellipse">
            <a:avLst/>
          </a:prstGeom>
          <a:solidFill>
            <a:srgbClr val="2C6E9F"/>
          </a:solidFill>
          <a:ln w="12700">
            <a:solidFill>
              <a:srgbClr val="2C6E9F"/>
            </a:solidFill>
            <a:prstDash val="solid"/>
          </a:ln>
        </p:spPr>
        <p:txBody>
          <a:bodyPr/>
          <a:lstStyle/>
          <a:p>
            <a:endParaRPr lang="lv-LV"/>
          </a:p>
        </p:txBody>
      </p:sp>
      <p:sp>
        <p:nvSpPr>
          <p:cNvPr id="33" name="Text 31"/>
          <p:cNvSpPr/>
          <p:nvPr/>
        </p:nvSpPr>
        <p:spPr>
          <a:xfrm>
            <a:off x="8732520" y="2423160"/>
            <a:ext cx="585216" cy="201168"/>
          </a:xfrm>
          <a:prstGeom prst="rect">
            <a:avLst/>
          </a:prstGeom>
          <a:no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34" name="Text 32"/>
          <p:cNvSpPr/>
          <p:nvPr/>
        </p:nvSpPr>
        <p:spPr>
          <a:xfrm>
            <a:off x="8293608" y="3044952"/>
            <a:ext cx="1463040" cy="365760"/>
          </a:xfrm>
          <a:prstGeom prst="rect">
            <a:avLst/>
          </a:prstGeom>
          <a:noFill/>
          <a:ln/>
        </p:spPr>
        <p:txBody>
          <a:bodyPr wrap="square" lIns="0" tIns="0" rIns="0" bIns="0" rtlCol="0" anchor="ctr">
            <a:normAutofit/>
          </a:bodyPr>
          <a:lstStyle/>
          <a:p>
            <a:pPr marL="0" indent="0" algn="ctr">
              <a:buNone/>
            </a:pPr>
            <a:r>
              <a:rPr lang="en-US" sz="1220" b="1" dirty="0">
                <a:solidFill>
                  <a:srgbClr val="173B5E"/>
                </a:solidFill>
              </a:rPr>
              <a:t>Rezultāts</a:t>
            </a:r>
            <a:endParaRPr lang="en-US" sz="1220" dirty="0"/>
          </a:p>
        </p:txBody>
      </p:sp>
      <p:sp>
        <p:nvSpPr>
          <p:cNvPr id="35" name="Text 33"/>
          <p:cNvSpPr/>
          <p:nvPr/>
        </p:nvSpPr>
        <p:spPr>
          <a:xfrm>
            <a:off x="8302752" y="3493008"/>
            <a:ext cx="1444752" cy="530352"/>
          </a:xfrm>
          <a:prstGeom prst="rect">
            <a:avLst/>
          </a:prstGeom>
          <a:noFill/>
          <a:ln/>
        </p:spPr>
        <p:txBody>
          <a:bodyPr wrap="square" lIns="0" tIns="0" rIns="0" bIns="0" rtlCol="0" anchor="ctr">
            <a:normAutofit/>
          </a:bodyPr>
          <a:lstStyle/>
          <a:p>
            <a:pPr marL="0" indent="0" algn="ctr">
              <a:buNone/>
            </a:pPr>
            <a:r>
              <a:rPr lang="en-US" sz="1030" dirty="0">
                <a:solidFill>
                  <a:srgbClr val="66727F"/>
                </a:solidFill>
              </a:rPr>
              <a:t>apraksts un pieejamība</a:t>
            </a:r>
            <a:endParaRPr lang="en-US" sz="1030" dirty="0"/>
          </a:p>
        </p:txBody>
      </p:sp>
      <p:sp>
        <p:nvSpPr>
          <p:cNvPr id="36" name="Text 34"/>
          <p:cNvSpPr/>
          <p:nvPr/>
        </p:nvSpPr>
        <p:spPr>
          <a:xfrm>
            <a:off x="9912096" y="2953512"/>
            <a:ext cx="109728" cy="292608"/>
          </a:xfrm>
          <a:prstGeom prst="rect">
            <a:avLst/>
          </a:prstGeom>
          <a:noFill/>
          <a:ln/>
        </p:spPr>
        <p:txBody>
          <a:bodyPr wrap="square" lIns="0" tIns="0" rIns="0" bIns="0" rtlCol="0" anchor="ctr"/>
          <a:lstStyle/>
          <a:p>
            <a:pPr marL="0" indent="0" algn="ctr">
              <a:buNone/>
            </a:pPr>
            <a:r>
              <a:rPr lang="en-US" sz="2000" b="1" dirty="0">
                <a:solidFill>
                  <a:srgbClr val="9CB2C3"/>
                </a:solidFill>
              </a:rPr>
              <a:t>→</a:t>
            </a:r>
            <a:endParaRPr lang="en-US" sz="2000" dirty="0"/>
          </a:p>
        </p:txBody>
      </p:sp>
      <p:sp>
        <p:nvSpPr>
          <p:cNvPr id="37" name="Shape 35"/>
          <p:cNvSpPr/>
          <p:nvPr/>
        </p:nvSpPr>
        <p:spPr>
          <a:xfrm>
            <a:off x="10040112" y="2057400"/>
            <a:ext cx="1737360" cy="2331720"/>
          </a:xfrm>
          <a:prstGeom prst="roundRect">
            <a:avLst>
              <a:gd name="adj" fmla="val 3158"/>
            </a:avLst>
          </a:prstGeom>
          <a:solidFill>
            <a:srgbClr val="FFFFFF"/>
          </a:solidFill>
          <a:ln w="12700">
            <a:solidFill>
              <a:srgbClr val="D6E1EA"/>
            </a:solidFill>
            <a:prstDash val="solid"/>
          </a:ln>
        </p:spPr>
        <p:txBody>
          <a:bodyPr/>
          <a:lstStyle/>
          <a:p>
            <a:endParaRPr lang="lv-LV"/>
          </a:p>
        </p:txBody>
      </p:sp>
      <p:sp>
        <p:nvSpPr>
          <p:cNvPr id="38" name="Shape 36"/>
          <p:cNvSpPr/>
          <p:nvPr/>
        </p:nvSpPr>
        <p:spPr>
          <a:xfrm>
            <a:off x="10616184" y="2286000"/>
            <a:ext cx="585216" cy="585216"/>
          </a:xfrm>
          <a:prstGeom prst="ellipse">
            <a:avLst/>
          </a:prstGeom>
          <a:solidFill>
            <a:srgbClr val="C9793C"/>
          </a:solidFill>
          <a:ln w="12700">
            <a:solidFill>
              <a:srgbClr val="C9793C"/>
            </a:solidFill>
            <a:prstDash val="solid"/>
          </a:ln>
        </p:spPr>
        <p:txBody>
          <a:bodyPr/>
          <a:lstStyle/>
          <a:p>
            <a:endParaRPr lang="lv-LV"/>
          </a:p>
        </p:txBody>
      </p:sp>
      <p:sp>
        <p:nvSpPr>
          <p:cNvPr id="39" name="Text 37"/>
          <p:cNvSpPr/>
          <p:nvPr/>
        </p:nvSpPr>
        <p:spPr>
          <a:xfrm>
            <a:off x="10616184" y="2423160"/>
            <a:ext cx="585216" cy="201168"/>
          </a:xfrm>
          <a:prstGeom prst="rect">
            <a:avLst/>
          </a:prstGeom>
          <a:noFill/>
          <a:ln/>
        </p:spPr>
        <p:txBody>
          <a:bodyPr wrap="square" lIns="0" tIns="0" rIns="0" bIns="0" rtlCol="0" anchor="ctr"/>
          <a:lstStyle/>
          <a:p>
            <a:pPr marL="0" indent="0" algn="ctr">
              <a:buNone/>
            </a:pPr>
            <a:r>
              <a:rPr lang="en-US" sz="1300" b="1" dirty="0">
                <a:solidFill>
                  <a:srgbClr val="FFFFFF"/>
                </a:solidFill>
              </a:rPr>
              <a:t>6</a:t>
            </a:r>
            <a:endParaRPr lang="en-US" sz="1300" dirty="0"/>
          </a:p>
        </p:txBody>
      </p:sp>
      <p:sp>
        <p:nvSpPr>
          <p:cNvPr id="40" name="Text 38"/>
          <p:cNvSpPr/>
          <p:nvPr/>
        </p:nvSpPr>
        <p:spPr>
          <a:xfrm>
            <a:off x="10177272" y="3044952"/>
            <a:ext cx="1463040" cy="365760"/>
          </a:xfrm>
          <a:prstGeom prst="rect">
            <a:avLst/>
          </a:prstGeom>
          <a:noFill/>
          <a:ln/>
        </p:spPr>
        <p:txBody>
          <a:bodyPr wrap="square" lIns="0" tIns="0" rIns="0" bIns="0" rtlCol="0" anchor="ctr">
            <a:normAutofit lnSpcReduction="10000"/>
          </a:bodyPr>
          <a:lstStyle/>
          <a:p>
            <a:pPr marL="0" indent="0" algn="ctr">
              <a:buNone/>
            </a:pPr>
            <a:r>
              <a:rPr lang="en-US" sz="1220" b="1" dirty="0">
                <a:solidFill>
                  <a:srgbClr val="173B5E"/>
                </a:solidFill>
              </a:rPr>
              <a:t>Diagnoze / nākamais solis</a:t>
            </a:r>
            <a:endParaRPr lang="en-US" sz="1220" dirty="0"/>
          </a:p>
        </p:txBody>
      </p:sp>
      <p:sp>
        <p:nvSpPr>
          <p:cNvPr id="41" name="Text 39"/>
          <p:cNvSpPr/>
          <p:nvPr/>
        </p:nvSpPr>
        <p:spPr>
          <a:xfrm>
            <a:off x="10186416" y="3493008"/>
            <a:ext cx="1444752" cy="530352"/>
          </a:xfrm>
          <a:prstGeom prst="rect">
            <a:avLst/>
          </a:prstGeom>
          <a:noFill/>
          <a:ln/>
        </p:spPr>
        <p:txBody>
          <a:bodyPr wrap="square" lIns="0" tIns="0" rIns="0" bIns="0" rtlCol="0" anchor="ctr">
            <a:normAutofit/>
          </a:bodyPr>
          <a:lstStyle/>
          <a:p>
            <a:pPr marL="0" indent="0" algn="ctr">
              <a:buNone/>
            </a:pPr>
            <a:r>
              <a:rPr lang="en-US" sz="1030" dirty="0">
                <a:solidFill>
                  <a:srgbClr val="66727F"/>
                </a:solidFill>
              </a:rPr>
              <a:t>kontakti, atbalsts, ārstēšana</a:t>
            </a:r>
            <a:endParaRPr lang="en-US" sz="1030" dirty="0"/>
          </a:p>
        </p:txBody>
      </p:sp>
      <p:sp>
        <p:nvSpPr>
          <p:cNvPr id="42" name="Shape 40"/>
          <p:cNvSpPr/>
          <p:nvPr/>
        </p:nvSpPr>
        <p:spPr>
          <a:xfrm>
            <a:off x="594360" y="5925312"/>
            <a:ext cx="10972800" cy="438912"/>
          </a:xfrm>
          <a:prstGeom prst="roundRect">
            <a:avLst>
              <a:gd name="adj" fmla="val 10417"/>
            </a:avLst>
          </a:prstGeom>
          <a:solidFill>
            <a:srgbClr val="173B5E"/>
          </a:solidFill>
          <a:ln w="12700">
            <a:solidFill>
              <a:srgbClr val="173B5E"/>
            </a:solidFill>
            <a:prstDash val="solid"/>
          </a:ln>
        </p:spPr>
        <p:txBody>
          <a:bodyPr/>
          <a:lstStyle/>
          <a:p>
            <a:endParaRPr lang="lv-LV"/>
          </a:p>
        </p:txBody>
      </p:sp>
      <p:sp>
        <p:nvSpPr>
          <p:cNvPr id="43" name="Text 41"/>
          <p:cNvSpPr/>
          <p:nvPr/>
        </p:nvSpPr>
        <p:spPr>
          <a:xfrm>
            <a:off x="777240" y="6035040"/>
            <a:ext cx="10607040" cy="201168"/>
          </a:xfrm>
          <a:prstGeom prst="rect">
            <a:avLst/>
          </a:prstGeom>
          <a:noFill/>
          <a:ln/>
        </p:spPr>
        <p:txBody>
          <a:bodyPr wrap="square" lIns="0" tIns="0" rIns="0" bIns="0" rtlCol="0" anchor="ctr">
            <a:normAutofit/>
          </a:bodyPr>
          <a:lstStyle/>
          <a:p>
            <a:pPr marL="0" indent="0" algn="ctr">
              <a:buNone/>
            </a:pPr>
            <a:r>
              <a:rPr lang="en-US" sz="1250" b="1" dirty="0">
                <a:solidFill>
                  <a:srgbClr val="FFFFFF"/>
                </a:solidFill>
                <a:latin typeface="Aptos" pitchFamily="34" charset="0"/>
                <a:ea typeface="Aptos" pitchFamily="34" charset="-122"/>
                <a:cs typeface="Aptos" pitchFamily="34" charset="-120"/>
              </a:rPr>
              <a:t>Galvenais secinājums: uzlabojumi jāplāno visā pacienta ceļā, īpaši pārejās starp posmiem.</a:t>
            </a:r>
            <a:endParaRPr lang="en-US" sz="1250" dirty="0"/>
          </a:p>
        </p:txBody>
      </p:sp>
      <p:sp>
        <p:nvSpPr>
          <p:cNvPr id="44" name="Slide Number Placeholder 0"/>
          <p:cNvSpPr>
            <a:spLocks noGrp="1"/>
          </p:cNvSpPr>
          <p:nvPr>
            <p:ph type="sldNum" sz="quarter" idx="4294967295"/>
          </p:nvPr>
        </p:nvSpPr>
        <p:spPr>
          <a:xfrm>
            <a:off x="11686032"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900">
                <a:solidFill>
                  <a:srgbClr val="66727F"/>
                </a:solidFill>
                <a:latin typeface="Aptos"/>
                <a:ea typeface="Aptos"/>
                <a:cs typeface="Aptos"/>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Pētījuma mērķis, tvērums un statuss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Aptaujas rezultāti kalpo kā pacientu pieredzes signāli un uzlabojumu prioritāšu pamatojums</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MĒRĶIS</a:t>
            </a:r>
            <a:endParaRPr lang="en-US" sz="950" dirty="0"/>
          </a:p>
        </p:txBody>
      </p:sp>
      <p:sp>
        <p:nvSpPr>
          <p:cNvPr id="6" name="Shape 4"/>
          <p:cNvSpPr/>
          <p:nvPr/>
        </p:nvSpPr>
        <p:spPr>
          <a:xfrm>
            <a:off x="438912" y="1444752"/>
            <a:ext cx="3611880" cy="4526280"/>
          </a:xfrm>
          <a:prstGeom prst="roundRect">
            <a:avLst>
              <a:gd name="adj" fmla="val 1772"/>
            </a:avLst>
          </a:prstGeom>
          <a:solidFill>
            <a:srgbClr val="E7F3F2"/>
          </a:solidFill>
          <a:ln w="12700">
            <a:solidFill>
              <a:srgbClr val="D6E1EA"/>
            </a:solidFill>
            <a:prstDash val="solid"/>
          </a:ln>
        </p:spPr>
        <p:txBody>
          <a:bodyPr/>
          <a:lstStyle/>
          <a:p>
            <a:endParaRPr lang="lv-LV"/>
          </a:p>
        </p:txBody>
      </p:sp>
      <p:sp>
        <p:nvSpPr>
          <p:cNvPr id="7" name="Shape 5"/>
          <p:cNvSpPr/>
          <p:nvPr/>
        </p:nvSpPr>
        <p:spPr>
          <a:xfrm>
            <a:off x="438912" y="1444752"/>
            <a:ext cx="54864" cy="4526280"/>
          </a:xfrm>
          <a:prstGeom prst="rect">
            <a:avLst/>
          </a:prstGeom>
          <a:solidFill>
            <a:srgbClr val="2F7F7B"/>
          </a:solidFill>
          <a:ln w="12700">
            <a:solidFill>
              <a:srgbClr val="2F7F7B"/>
            </a:solidFill>
            <a:prstDash val="solid"/>
          </a:ln>
        </p:spPr>
        <p:txBody>
          <a:bodyPr/>
          <a:lstStyle/>
          <a:p>
            <a:endParaRPr lang="lv-LV"/>
          </a:p>
        </p:txBody>
      </p:sp>
      <p:sp>
        <p:nvSpPr>
          <p:cNvPr id="8" name="Text 6"/>
          <p:cNvSpPr/>
          <p:nvPr/>
        </p:nvSpPr>
        <p:spPr>
          <a:xfrm>
            <a:off x="612648" y="1572768"/>
            <a:ext cx="331012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Mērķis</a:t>
            </a:r>
            <a:endParaRPr lang="en-US" sz="2000" dirty="0"/>
          </a:p>
        </p:txBody>
      </p:sp>
      <p:sp>
        <p:nvSpPr>
          <p:cNvPr id="9" name="Text 7"/>
          <p:cNvSpPr/>
          <p:nvPr/>
        </p:nvSpPr>
        <p:spPr>
          <a:xfrm>
            <a:off x="612648" y="1975104"/>
            <a:ext cx="3300984" cy="3867912"/>
          </a:xfrm>
          <a:prstGeom prst="rect">
            <a:avLst/>
          </a:prstGeom>
          <a:noFill/>
          <a:ln/>
        </p:spPr>
        <p:txBody>
          <a:bodyPr wrap="square" lIns="254" tIns="254" rIns="254" bIns="254" rtlCol="0" anchor="t">
            <a:normAutofit/>
          </a:bodyPr>
          <a:lstStyle/>
          <a:p>
            <a:pPr marL="0" indent="0">
              <a:buNone/>
            </a:pPr>
            <a:r>
              <a:rPr lang="en-US" sz="1820" dirty="0">
                <a:solidFill>
                  <a:srgbClr val="24323F"/>
                </a:solidFill>
                <a:latin typeface="Aptos" pitchFamily="34" charset="0"/>
                <a:ea typeface="Aptos" pitchFamily="34" charset="-122"/>
                <a:cs typeface="Aptos" pitchFamily="34" charset="-120"/>
              </a:rPr>
              <a:t>Iegūt datos balstītu aptaujas dalībnieku pieredzes novērtējumu par diagnostikas ceļu un identificēt posmus, kuros pacientu sniegtā informācija norāda uz kavēšanos, pieejamības problēmām, informācijas vai koordinācijas trūkumu, komunikācijas nepilnībām, datu pēctecības problēmām un atbalsta vajadzībām.</a:t>
            </a:r>
            <a:endParaRPr lang="en-US" sz="1820" dirty="0"/>
          </a:p>
        </p:txBody>
      </p:sp>
      <p:sp>
        <p:nvSpPr>
          <p:cNvPr id="10" name="Shape 8"/>
          <p:cNvSpPr/>
          <p:nvPr/>
        </p:nvSpPr>
        <p:spPr>
          <a:xfrm>
            <a:off x="4297680" y="1444752"/>
            <a:ext cx="3611880" cy="4526280"/>
          </a:xfrm>
          <a:prstGeom prst="roundRect">
            <a:avLst>
              <a:gd name="adj" fmla="val 1772"/>
            </a:avLst>
          </a:prstGeom>
          <a:solidFill>
            <a:srgbClr val="EEF5FA"/>
          </a:solidFill>
          <a:ln w="12700">
            <a:solidFill>
              <a:srgbClr val="D6E1EA"/>
            </a:solidFill>
            <a:prstDash val="solid"/>
          </a:ln>
        </p:spPr>
        <p:txBody>
          <a:bodyPr/>
          <a:lstStyle/>
          <a:p>
            <a:endParaRPr lang="lv-LV"/>
          </a:p>
        </p:txBody>
      </p:sp>
      <p:sp>
        <p:nvSpPr>
          <p:cNvPr id="11" name="Shape 9"/>
          <p:cNvSpPr/>
          <p:nvPr/>
        </p:nvSpPr>
        <p:spPr>
          <a:xfrm>
            <a:off x="4297680" y="1444752"/>
            <a:ext cx="54864" cy="4526280"/>
          </a:xfrm>
          <a:prstGeom prst="rect">
            <a:avLst/>
          </a:prstGeom>
          <a:solidFill>
            <a:srgbClr val="2C6E9F"/>
          </a:solidFill>
          <a:ln w="12700">
            <a:solidFill>
              <a:srgbClr val="2C6E9F"/>
            </a:solidFill>
            <a:prstDash val="solid"/>
          </a:ln>
        </p:spPr>
        <p:txBody>
          <a:bodyPr/>
          <a:lstStyle/>
          <a:p>
            <a:endParaRPr lang="lv-LV"/>
          </a:p>
        </p:txBody>
      </p:sp>
      <p:sp>
        <p:nvSpPr>
          <p:cNvPr id="12" name="Text 10"/>
          <p:cNvSpPr/>
          <p:nvPr/>
        </p:nvSpPr>
        <p:spPr>
          <a:xfrm>
            <a:off x="4471416" y="1572768"/>
            <a:ext cx="331012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Radioloģijas fokuss</a:t>
            </a:r>
            <a:endParaRPr lang="en-US" sz="2000" dirty="0"/>
          </a:p>
        </p:txBody>
      </p:sp>
      <p:sp>
        <p:nvSpPr>
          <p:cNvPr id="13" name="Text 11"/>
          <p:cNvSpPr/>
          <p:nvPr/>
        </p:nvSpPr>
        <p:spPr>
          <a:xfrm>
            <a:off x="4471416" y="1975104"/>
            <a:ext cx="3300984" cy="3867912"/>
          </a:xfrm>
          <a:prstGeom prst="rect">
            <a:avLst/>
          </a:prstGeom>
          <a:noFill/>
          <a:ln/>
        </p:spPr>
        <p:txBody>
          <a:bodyPr wrap="square" lIns="254" tIns="254" rIns="254" bIns="254" rtlCol="0" anchor="t">
            <a:normAutofit/>
          </a:bodyPr>
          <a:lstStyle/>
          <a:p>
            <a:pPr marL="0" indent="0">
              <a:buNone/>
            </a:pPr>
            <a:r>
              <a:rPr lang="en-US" sz="1780" dirty="0">
                <a:solidFill>
                  <a:srgbClr val="24323F"/>
                </a:solidFill>
                <a:latin typeface="Aptos" pitchFamily="34" charset="0"/>
                <a:ea typeface="Aptos" pitchFamily="34" charset="-122"/>
                <a:cs typeface="Aptos" pitchFamily="34" charset="-120"/>
              </a:rPr>
              <a:t>Pakalpojumu pieejamība un plūsma; pacienta sagatavošana; procedūras skaidrojums; personāla komunikācija un iejūtība; radioloģisko attēlu un aprakstu pieejamība; atkārtotu izmeklējumu pieredze. Diagnozes paziņošana, turpmākā ārstēšana, kontaktpunkts un atbalsta persona analizēti kā starpnozaru jautājumi.</a:t>
            </a:r>
            <a:endParaRPr lang="en-US" sz="1780" dirty="0"/>
          </a:p>
        </p:txBody>
      </p:sp>
      <p:sp>
        <p:nvSpPr>
          <p:cNvPr id="14" name="Shape 12"/>
          <p:cNvSpPr/>
          <p:nvPr/>
        </p:nvSpPr>
        <p:spPr>
          <a:xfrm>
            <a:off x="8156448" y="1444752"/>
            <a:ext cx="3593592" cy="4526280"/>
          </a:xfrm>
          <a:prstGeom prst="roundRect">
            <a:avLst>
              <a:gd name="adj" fmla="val 1781"/>
            </a:avLst>
          </a:prstGeom>
          <a:solidFill>
            <a:srgbClr val="FAEFE5"/>
          </a:solidFill>
          <a:ln w="12700">
            <a:solidFill>
              <a:srgbClr val="D6E1EA"/>
            </a:solidFill>
            <a:prstDash val="solid"/>
          </a:ln>
        </p:spPr>
        <p:txBody>
          <a:bodyPr/>
          <a:lstStyle/>
          <a:p>
            <a:endParaRPr lang="lv-LV"/>
          </a:p>
        </p:txBody>
      </p:sp>
      <p:sp>
        <p:nvSpPr>
          <p:cNvPr id="15" name="Shape 13"/>
          <p:cNvSpPr/>
          <p:nvPr/>
        </p:nvSpPr>
        <p:spPr>
          <a:xfrm>
            <a:off x="8156448" y="1444752"/>
            <a:ext cx="54864" cy="4526280"/>
          </a:xfrm>
          <a:prstGeom prst="rect">
            <a:avLst/>
          </a:prstGeom>
          <a:solidFill>
            <a:srgbClr val="C9793C"/>
          </a:solidFill>
          <a:ln w="12700">
            <a:solidFill>
              <a:srgbClr val="C9793C"/>
            </a:solidFill>
            <a:prstDash val="solid"/>
          </a:ln>
        </p:spPr>
        <p:txBody>
          <a:bodyPr/>
          <a:lstStyle/>
          <a:p>
            <a:endParaRPr lang="lv-LV"/>
          </a:p>
        </p:txBody>
      </p:sp>
      <p:sp>
        <p:nvSpPr>
          <p:cNvPr id="16" name="Text 14"/>
          <p:cNvSpPr/>
          <p:nvPr/>
        </p:nvSpPr>
        <p:spPr>
          <a:xfrm>
            <a:off x="8330184" y="1572768"/>
            <a:ext cx="3291840"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Dokumenta statuss</a:t>
            </a:r>
            <a:endParaRPr lang="en-US" sz="2000" dirty="0"/>
          </a:p>
        </p:txBody>
      </p:sp>
      <p:sp>
        <p:nvSpPr>
          <p:cNvPr id="17" name="Text 15"/>
          <p:cNvSpPr/>
          <p:nvPr/>
        </p:nvSpPr>
        <p:spPr>
          <a:xfrm>
            <a:off x="8330184" y="1975104"/>
            <a:ext cx="3282696" cy="3867912"/>
          </a:xfrm>
          <a:prstGeom prst="rect">
            <a:avLst/>
          </a:prstGeom>
          <a:noFill/>
          <a:ln/>
        </p:spPr>
        <p:txBody>
          <a:bodyPr wrap="square" lIns="254" tIns="254" rIns="254" bIns="254" rtlCol="0" anchor="t">
            <a:normAutofit/>
          </a:bodyPr>
          <a:lstStyle/>
          <a:p>
            <a:pPr marL="0" indent="0">
              <a:buNone/>
            </a:pPr>
            <a:r>
              <a:rPr lang="en-US" sz="1800" dirty="0">
                <a:solidFill>
                  <a:srgbClr val="24323F"/>
                </a:solidFill>
                <a:latin typeface="Aptos" pitchFamily="34" charset="0"/>
                <a:ea typeface="Aptos" pitchFamily="34" charset="-122"/>
                <a:cs typeface="Aptos" pitchFamily="34" charset="-120"/>
              </a:rPr>
              <a:t>Analītiskais pārskats ir projekta RAKUS_MVI_RAD_2026_12 nodevuma projekts saskaņošanai ar ārstniecības iestādēm un pacientu organizācijām. Attīstības virzieni un rīcības plāns ir priekšlikums saskaņošanai, nevis vienpusēji noteikts pienākumu sadalījums.</a:t>
            </a:r>
            <a:endParaRPr lang="en-US" sz="180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No datiem līdz rīcībai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Prezentācijā konsekventi nodalīti fakti, interpretācija un rekomendācijas</a:t>
            </a:r>
            <a:endParaRPr lang="en-US" sz="1650" dirty="0"/>
          </a:p>
        </p:txBody>
      </p:sp>
      <p:sp>
        <p:nvSpPr>
          <p:cNvPr id="4" name="Shape 2"/>
          <p:cNvSpPr/>
          <p:nvPr/>
        </p:nvSpPr>
        <p:spPr>
          <a:xfrm>
            <a:off x="438912" y="1005840"/>
            <a:ext cx="1572768" cy="256032"/>
          </a:xfrm>
          <a:prstGeom prst="roundRect">
            <a:avLst>
              <a:gd name="adj" fmla="val 21429"/>
            </a:avLst>
          </a:prstGeom>
          <a:solidFill>
            <a:srgbClr val="173B5E"/>
          </a:solidFill>
          <a:ln w="12700">
            <a:solidFill>
              <a:srgbClr val="173B5E"/>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ANALĪTISKĀ LOĢIKA</a:t>
            </a:r>
            <a:endParaRPr lang="en-US" sz="950" dirty="0"/>
          </a:p>
        </p:txBody>
      </p:sp>
      <p:sp>
        <p:nvSpPr>
          <p:cNvPr id="6" name="Shape 4"/>
          <p:cNvSpPr/>
          <p:nvPr/>
        </p:nvSpPr>
        <p:spPr>
          <a:xfrm>
            <a:off x="347472" y="1687068"/>
            <a:ext cx="1298448" cy="3063240"/>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850392" y="1956816"/>
            <a:ext cx="457200" cy="457200"/>
          </a:xfrm>
          <a:prstGeom prst="ellipse">
            <a:avLst/>
          </a:prstGeom>
          <a:solidFill>
            <a:srgbClr val="2C6E9F"/>
          </a:solidFill>
          <a:ln w="12700">
            <a:solidFill>
              <a:srgbClr val="2C6E9F"/>
            </a:solidFill>
            <a:prstDash val="solid"/>
          </a:ln>
        </p:spPr>
        <p:txBody>
          <a:bodyPr/>
          <a:lstStyle/>
          <a:p>
            <a:endParaRPr lang="lv-LV"/>
          </a:p>
        </p:txBody>
      </p:sp>
      <p:sp>
        <p:nvSpPr>
          <p:cNvPr id="8" name="Text 6"/>
          <p:cNvSpPr/>
          <p:nvPr/>
        </p:nvSpPr>
        <p:spPr>
          <a:xfrm>
            <a:off x="850392" y="2057400"/>
            <a:ext cx="457200"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1</a:t>
            </a:r>
            <a:endParaRPr lang="en-US" sz="1300" dirty="0"/>
          </a:p>
        </p:txBody>
      </p:sp>
      <p:sp>
        <p:nvSpPr>
          <p:cNvPr id="9" name="Text 7"/>
          <p:cNvSpPr/>
          <p:nvPr/>
        </p:nvSpPr>
        <p:spPr>
          <a:xfrm>
            <a:off x="548640" y="2670048"/>
            <a:ext cx="1078992" cy="420624"/>
          </a:xfrm>
          <a:prstGeom prst="rect">
            <a:avLst/>
          </a:prstGeom>
          <a:noFill/>
          <a:ln/>
        </p:spPr>
        <p:txBody>
          <a:bodyPr wrap="square" lIns="0" tIns="0" rIns="0" bIns="0" rtlCol="0" anchor="ctr">
            <a:normAutofit/>
          </a:bodyPr>
          <a:lstStyle/>
          <a:p>
            <a:pPr marL="0" indent="0" algn="ctr">
              <a:buNone/>
            </a:pPr>
            <a:r>
              <a:rPr lang="en-US" sz="1520" b="1" dirty="0">
                <a:solidFill>
                  <a:srgbClr val="173B5E"/>
                </a:solidFill>
                <a:latin typeface="Aptos Display" pitchFamily="34" charset="0"/>
                <a:ea typeface="Aptos Display" pitchFamily="34" charset="-122"/>
                <a:cs typeface="Aptos Display" pitchFamily="34" charset="-120"/>
              </a:rPr>
              <a:t>DATI</a:t>
            </a:r>
            <a:endParaRPr lang="en-US" sz="1520" dirty="0"/>
          </a:p>
        </p:txBody>
      </p:sp>
      <p:sp>
        <p:nvSpPr>
          <p:cNvPr id="10" name="Text 8"/>
          <p:cNvSpPr/>
          <p:nvPr/>
        </p:nvSpPr>
        <p:spPr>
          <a:xfrm>
            <a:off x="548640" y="3218688"/>
            <a:ext cx="1078992" cy="950976"/>
          </a:xfrm>
          <a:prstGeom prst="rect">
            <a:avLst/>
          </a:prstGeom>
          <a:noFill/>
          <a:ln/>
        </p:spPr>
        <p:txBody>
          <a:bodyPr wrap="square" lIns="254" tIns="254" rIns="254" bIns="254" rtlCol="0" anchor="ctr">
            <a:noAutofit/>
          </a:bodyPr>
          <a:lstStyle/>
          <a:p>
            <a:pPr marL="0" indent="0" algn="ctr">
              <a:buNone/>
            </a:pPr>
            <a:r>
              <a:rPr lang="en-US" sz="1600" dirty="0">
                <a:solidFill>
                  <a:srgbClr val="66727F"/>
                </a:solidFill>
                <a:latin typeface="Aptos" pitchFamily="34" charset="0"/>
                <a:ea typeface="Aptos" pitchFamily="34" charset="-122"/>
                <a:cs typeface="Aptos" pitchFamily="34" charset="-120"/>
              </a:rPr>
              <a:t>Skaitļi, procenti, atbilžu sadalījumi</a:t>
            </a:r>
            <a:endParaRPr lang="en-US" sz="1600" dirty="0"/>
          </a:p>
        </p:txBody>
      </p:sp>
      <p:sp>
        <p:nvSpPr>
          <p:cNvPr id="11" name="Text 9"/>
          <p:cNvSpPr/>
          <p:nvPr/>
        </p:nvSpPr>
        <p:spPr>
          <a:xfrm>
            <a:off x="1645920" y="2907792"/>
            <a:ext cx="274320" cy="182880"/>
          </a:xfrm>
          <a:prstGeom prst="rect">
            <a:avLst/>
          </a:prstGeom>
          <a:noFill/>
          <a:ln/>
        </p:spPr>
        <p:txBody>
          <a:bodyPr wrap="square" lIns="0" tIns="0" rIns="0" bIns="0" rtlCol="0" anchor="ctr"/>
          <a:lstStyle/>
          <a:p>
            <a:pPr marL="0" indent="0">
              <a:buNone/>
            </a:pPr>
            <a:r>
              <a:rPr lang="en-US" sz="1900" b="1" dirty="0">
                <a:solidFill>
                  <a:srgbClr val="66727F"/>
                </a:solidFill>
                <a:latin typeface="Aptos" pitchFamily="34" charset="0"/>
                <a:ea typeface="Aptos" pitchFamily="34" charset="-122"/>
                <a:cs typeface="Aptos" pitchFamily="34" charset="-120"/>
              </a:rPr>
              <a:t>→</a:t>
            </a:r>
            <a:endParaRPr lang="en-US" sz="1900" dirty="0"/>
          </a:p>
        </p:txBody>
      </p:sp>
      <p:sp>
        <p:nvSpPr>
          <p:cNvPr id="12" name="Shape 10"/>
          <p:cNvSpPr/>
          <p:nvPr/>
        </p:nvSpPr>
        <p:spPr>
          <a:xfrm>
            <a:off x="1773936" y="1687068"/>
            <a:ext cx="1389888" cy="3063240"/>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13" name="Shape 11"/>
          <p:cNvSpPr/>
          <p:nvPr/>
        </p:nvSpPr>
        <p:spPr>
          <a:xfrm>
            <a:off x="2258568" y="1956816"/>
            <a:ext cx="457200" cy="457200"/>
          </a:xfrm>
          <a:prstGeom prst="ellipse">
            <a:avLst/>
          </a:prstGeom>
          <a:solidFill>
            <a:srgbClr val="2F7F7B"/>
          </a:solidFill>
          <a:ln w="12700">
            <a:solidFill>
              <a:srgbClr val="2F7F7B"/>
            </a:solidFill>
            <a:prstDash val="solid"/>
          </a:ln>
        </p:spPr>
        <p:txBody>
          <a:bodyPr/>
          <a:lstStyle/>
          <a:p>
            <a:endParaRPr lang="lv-LV"/>
          </a:p>
        </p:txBody>
      </p:sp>
      <p:sp>
        <p:nvSpPr>
          <p:cNvPr id="14" name="Text 12"/>
          <p:cNvSpPr/>
          <p:nvPr/>
        </p:nvSpPr>
        <p:spPr>
          <a:xfrm>
            <a:off x="2258568" y="2057400"/>
            <a:ext cx="457200"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2</a:t>
            </a:r>
            <a:endParaRPr lang="en-US" sz="1300" dirty="0"/>
          </a:p>
        </p:txBody>
      </p:sp>
      <p:sp>
        <p:nvSpPr>
          <p:cNvPr id="15" name="Text 13"/>
          <p:cNvSpPr/>
          <p:nvPr/>
        </p:nvSpPr>
        <p:spPr>
          <a:xfrm>
            <a:off x="1956816" y="2670048"/>
            <a:ext cx="1188720" cy="420624"/>
          </a:xfrm>
          <a:prstGeom prst="rect">
            <a:avLst/>
          </a:prstGeom>
          <a:noFill/>
          <a:ln/>
        </p:spPr>
        <p:txBody>
          <a:bodyPr wrap="square" lIns="0" tIns="0" rIns="0" bIns="0" rtlCol="0" anchor="ctr">
            <a:normAutofit/>
          </a:bodyPr>
          <a:lstStyle/>
          <a:p>
            <a:pPr marL="0" indent="0" algn="ctr">
              <a:buNone/>
            </a:pPr>
            <a:r>
              <a:rPr lang="en-US" sz="1520" b="1" dirty="0">
                <a:solidFill>
                  <a:srgbClr val="173B5E"/>
                </a:solidFill>
                <a:latin typeface="Aptos Display" pitchFamily="34" charset="0"/>
                <a:ea typeface="Aptos Display" pitchFamily="34" charset="-122"/>
                <a:cs typeface="Aptos Display" pitchFamily="34" charset="-120"/>
              </a:rPr>
              <a:t>SECINĀJUMS</a:t>
            </a:r>
            <a:endParaRPr lang="en-US" sz="1520" dirty="0"/>
          </a:p>
        </p:txBody>
      </p:sp>
      <p:sp>
        <p:nvSpPr>
          <p:cNvPr id="16" name="Text 14"/>
          <p:cNvSpPr/>
          <p:nvPr/>
        </p:nvSpPr>
        <p:spPr>
          <a:xfrm>
            <a:off x="1956816" y="3218688"/>
            <a:ext cx="1078992" cy="950976"/>
          </a:xfrm>
          <a:prstGeom prst="rect">
            <a:avLst/>
          </a:prstGeom>
          <a:noFill/>
          <a:ln/>
        </p:spPr>
        <p:txBody>
          <a:bodyPr wrap="square" lIns="254" tIns="254" rIns="254" bIns="254" rtlCol="0" anchor="ctr">
            <a:normAutofit/>
          </a:bodyPr>
          <a:lstStyle/>
          <a:p>
            <a:pPr marL="0" indent="0" algn="ctr">
              <a:buNone/>
            </a:pPr>
            <a:r>
              <a:rPr lang="en-US" sz="1600" dirty="0">
                <a:solidFill>
                  <a:srgbClr val="66727F"/>
                </a:solidFill>
                <a:latin typeface="Aptos" pitchFamily="34" charset="0"/>
                <a:ea typeface="Aptos" pitchFamily="34" charset="-122"/>
                <a:cs typeface="Aptos" pitchFamily="34" charset="-120"/>
              </a:rPr>
              <a:t>Ko tieši datos redzam</a:t>
            </a:r>
            <a:endParaRPr lang="en-US" sz="1600" dirty="0"/>
          </a:p>
        </p:txBody>
      </p:sp>
      <p:sp>
        <p:nvSpPr>
          <p:cNvPr id="17" name="Text 15"/>
          <p:cNvSpPr/>
          <p:nvPr/>
        </p:nvSpPr>
        <p:spPr>
          <a:xfrm>
            <a:off x="3163824" y="2907792"/>
            <a:ext cx="164592" cy="182880"/>
          </a:xfrm>
          <a:prstGeom prst="rect">
            <a:avLst/>
          </a:prstGeom>
          <a:noFill/>
          <a:ln/>
        </p:spPr>
        <p:txBody>
          <a:bodyPr wrap="square" lIns="0" tIns="0" rIns="0" bIns="0" rtlCol="0" anchor="ctr"/>
          <a:lstStyle/>
          <a:p>
            <a:pPr marL="0" indent="0">
              <a:buNone/>
            </a:pPr>
            <a:r>
              <a:rPr lang="en-US" sz="1900" b="1" dirty="0">
                <a:solidFill>
                  <a:srgbClr val="66727F"/>
                </a:solidFill>
                <a:latin typeface="Aptos" pitchFamily="34" charset="0"/>
                <a:ea typeface="Aptos" pitchFamily="34" charset="-122"/>
                <a:cs typeface="Aptos" pitchFamily="34" charset="-120"/>
              </a:rPr>
              <a:t>→</a:t>
            </a:r>
            <a:endParaRPr lang="en-US" sz="1900" dirty="0"/>
          </a:p>
        </p:txBody>
      </p:sp>
      <p:sp>
        <p:nvSpPr>
          <p:cNvPr id="18" name="Shape 16"/>
          <p:cNvSpPr/>
          <p:nvPr/>
        </p:nvSpPr>
        <p:spPr>
          <a:xfrm>
            <a:off x="3279761" y="1687068"/>
            <a:ext cx="1298448" cy="3063240"/>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19" name="Shape 17"/>
          <p:cNvSpPr/>
          <p:nvPr/>
        </p:nvSpPr>
        <p:spPr>
          <a:xfrm>
            <a:off x="3666744" y="1956816"/>
            <a:ext cx="457200" cy="457200"/>
          </a:xfrm>
          <a:prstGeom prst="ellipse">
            <a:avLst/>
          </a:prstGeom>
          <a:solidFill>
            <a:srgbClr val="C9793C"/>
          </a:solidFill>
          <a:ln w="12700">
            <a:solidFill>
              <a:srgbClr val="C9793C"/>
            </a:solidFill>
            <a:prstDash val="solid"/>
          </a:ln>
        </p:spPr>
        <p:txBody>
          <a:bodyPr/>
          <a:lstStyle/>
          <a:p>
            <a:endParaRPr lang="lv-LV"/>
          </a:p>
        </p:txBody>
      </p:sp>
      <p:sp>
        <p:nvSpPr>
          <p:cNvPr id="20" name="Text 18"/>
          <p:cNvSpPr/>
          <p:nvPr/>
        </p:nvSpPr>
        <p:spPr>
          <a:xfrm>
            <a:off x="3666744" y="2057400"/>
            <a:ext cx="457200"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3</a:t>
            </a:r>
            <a:endParaRPr lang="en-US" sz="1300" dirty="0"/>
          </a:p>
        </p:txBody>
      </p:sp>
      <p:sp>
        <p:nvSpPr>
          <p:cNvPr id="21" name="Text 19"/>
          <p:cNvSpPr/>
          <p:nvPr/>
        </p:nvSpPr>
        <p:spPr>
          <a:xfrm>
            <a:off x="3364992" y="2670048"/>
            <a:ext cx="1078992" cy="420624"/>
          </a:xfrm>
          <a:prstGeom prst="rect">
            <a:avLst/>
          </a:prstGeom>
          <a:noFill/>
          <a:ln/>
        </p:spPr>
        <p:txBody>
          <a:bodyPr wrap="square" lIns="0" tIns="0" rIns="0" bIns="0" rtlCol="0" anchor="ctr">
            <a:normAutofit fontScale="70000" lnSpcReduction="20000"/>
          </a:bodyPr>
          <a:lstStyle/>
          <a:p>
            <a:pPr marL="0" indent="0" algn="ctr">
              <a:buNone/>
            </a:pPr>
            <a:r>
              <a:rPr lang="en-US" sz="1520" b="1" dirty="0">
                <a:solidFill>
                  <a:srgbClr val="173B5E"/>
                </a:solidFill>
                <a:latin typeface="Aptos Display" pitchFamily="34" charset="0"/>
                <a:ea typeface="Aptos Display" pitchFamily="34" charset="-122"/>
                <a:cs typeface="Aptos Display" pitchFamily="34" charset="-120"/>
              </a:rPr>
              <a:t>MVI INTERPRETĀCIJA</a:t>
            </a:r>
            <a:endParaRPr lang="en-US" sz="1520" dirty="0"/>
          </a:p>
        </p:txBody>
      </p:sp>
      <p:sp>
        <p:nvSpPr>
          <p:cNvPr id="22" name="Text 20"/>
          <p:cNvSpPr/>
          <p:nvPr/>
        </p:nvSpPr>
        <p:spPr>
          <a:xfrm>
            <a:off x="3364992" y="3218688"/>
            <a:ext cx="1078992" cy="950976"/>
          </a:xfrm>
          <a:prstGeom prst="rect">
            <a:avLst/>
          </a:prstGeom>
          <a:noFill/>
          <a:ln/>
        </p:spPr>
        <p:txBody>
          <a:bodyPr wrap="square" lIns="254" tIns="254" rIns="254" bIns="254" rtlCol="0" anchor="ctr">
            <a:normAutofit/>
          </a:bodyPr>
          <a:lstStyle/>
          <a:p>
            <a:pPr marL="0" indent="0" algn="ctr">
              <a:buNone/>
            </a:pPr>
            <a:r>
              <a:rPr lang="en-US" sz="1600" dirty="0">
                <a:solidFill>
                  <a:srgbClr val="66727F"/>
                </a:solidFill>
                <a:latin typeface="Aptos" pitchFamily="34" charset="0"/>
                <a:ea typeface="Aptos" pitchFamily="34" charset="-122"/>
                <a:cs typeface="Aptos" pitchFamily="34" charset="-120"/>
              </a:rPr>
              <a:t>Ko rezultāti var nozīmēt procesam</a:t>
            </a:r>
            <a:endParaRPr lang="en-US" sz="1600" dirty="0"/>
          </a:p>
        </p:txBody>
      </p:sp>
      <p:sp>
        <p:nvSpPr>
          <p:cNvPr id="23" name="Text 21"/>
          <p:cNvSpPr/>
          <p:nvPr/>
        </p:nvSpPr>
        <p:spPr>
          <a:xfrm>
            <a:off x="4572000" y="2907792"/>
            <a:ext cx="164592" cy="182880"/>
          </a:xfrm>
          <a:prstGeom prst="rect">
            <a:avLst/>
          </a:prstGeom>
          <a:noFill/>
          <a:ln/>
        </p:spPr>
        <p:txBody>
          <a:bodyPr wrap="square" lIns="0" tIns="0" rIns="0" bIns="0" rtlCol="0" anchor="ctr"/>
          <a:lstStyle/>
          <a:p>
            <a:pPr marL="0" indent="0">
              <a:buNone/>
            </a:pPr>
            <a:r>
              <a:rPr lang="en-US" sz="1900" b="1" dirty="0">
                <a:solidFill>
                  <a:srgbClr val="66727F"/>
                </a:solidFill>
                <a:latin typeface="Aptos" pitchFamily="34" charset="0"/>
                <a:ea typeface="Aptos" pitchFamily="34" charset="-122"/>
                <a:cs typeface="Aptos" pitchFamily="34" charset="-120"/>
              </a:rPr>
              <a:t>→</a:t>
            </a:r>
            <a:endParaRPr lang="en-US" sz="1900" dirty="0"/>
          </a:p>
        </p:txBody>
      </p:sp>
      <p:sp>
        <p:nvSpPr>
          <p:cNvPr id="24" name="Shape 22"/>
          <p:cNvSpPr/>
          <p:nvPr/>
        </p:nvSpPr>
        <p:spPr>
          <a:xfrm>
            <a:off x="4709160" y="1719072"/>
            <a:ext cx="1298448" cy="3063240"/>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25" name="Shape 23"/>
          <p:cNvSpPr/>
          <p:nvPr/>
        </p:nvSpPr>
        <p:spPr>
          <a:xfrm>
            <a:off x="5074920" y="1956816"/>
            <a:ext cx="457200" cy="457200"/>
          </a:xfrm>
          <a:prstGeom prst="ellipse">
            <a:avLst/>
          </a:prstGeom>
          <a:solidFill>
            <a:srgbClr val="B84A4A"/>
          </a:solidFill>
          <a:ln w="12700">
            <a:solidFill>
              <a:srgbClr val="B84A4A"/>
            </a:solidFill>
            <a:prstDash val="solid"/>
          </a:ln>
        </p:spPr>
        <p:txBody>
          <a:bodyPr/>
          <a:lstStyle/>
          <a:p>
            <a:endParaRPr lang="lv-LV"/>
          </a:p>
        </p:txBody>
      </p:sp>
      <p:sp>
        <p:nvSpPr>
          <p:cNvPr id="26" name="Text 24"/>
          <p:cNvSpPr/>
          <p:nvPr/>
        </p:nvSpPr>
        <p:spPr>
          <a:xfrm>
            <a:off x="5074920" y="2057400"/>
            <a:ext cx="457200"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4</a:t>
            </a:r>
            <a:endParaRPr lang="en-US" sz="1300" dirty="0"/>
          </a:p>
        </p:txBody>
      </p:sp>
      <p:sp>
        <p:nvSpPr>
          <p:cNvPr id="27" name="Text 25"/>
          <p:cNvSpPr/>
          <p:nvPr/>
        </p:nvSpPr>
        <p:spPr>
          <a:xfrm>
            <a:off x="4773168" y="2670048"/>
            <a:ext cx="1078992" cy="420624"/>
          </a:xfrm>
          <a:prstGeom prst="rect">
            <a:avLst/>
          </a:prstGeom>
          <a:noFill/>
          <a:ln/>
        </p:spPr>
        <p:txBody>
          <a:bodyPr wrap="square" lIns="0" tIns="0" rIns="0" bIns="0" rtlCol="0" anchor="ctr">
            <a:normAutofit/>
          </a:bodyPr>
          <a:lstStyle/>
          <a:p>
            <a:pPr marL="0" indent="0" algn="ctr">
              <a:buNone/>
            </a:pPr>
            <a:r>
              <a:rPr lang="en-US" sz="1520" b="1" dirty="0">
                <a:solidFill>
                  <a:srgbClr val="173B5E"/>
                </a:solidFill>
                <a:latin typeface="Aptos Display" pitchFamily="34" charset="0"/>
                <a:ea typeface="Aptos Display" pitchFamily="34" charset="-122"/>
                <a:cs typeface="Aptos Display" pitchFamily="34" charset="-120"/>
              </a:rPr>
              <a:t>PRIORITĀTE</a:t>
            </a:r>
            <a:endParaRPr lang="en-US" sz="1520" dirty="0"/>
          </a:p>
        </p:txBody>
      </p:sp>
      <p:sp>
        <p:nvSpPr>
          <p:cNvPr id="28" name="Text 26"/>
          <p:cNvSpPr/>
          <p:nvPr/>
        </p:nvSpPr>
        <p:spPr>
          <a:xfrm>
            <a:off x="4773168" y="3218688"/>
            <a:ext cx="1078992" cy="950976"/>
          </a:xfrm>
          <a:prstGeom prst="rect">
            <a:avLst/>
          </a:prstGeom>
          <a:noFill/>
          <a:ln/>
        </p:spPr>
        <p:txBody>
          <a:bodyPr wrap="square" lIns="254" tIns="254" rIns="254" bIns="254" rtlCol="0" anchor="ctr">
            <a:noAutofit/>
          </a:bodyPr>
          <a:lstStyle/>
          <a:p>
            <a:pPr marL="0" indent="0" algn="ctr">
              <a:buNone/>
            </a:pPr>
            <a:r>
              <a:rPr lang="en-US" sz="1600" dirty="0">
                <a:solidFill>
                  <a:srgbClr val="66727F"/>
                </a:solidFill>
                <a:latin typeface="Aptos" pitchFamily="34" charset="0"/>
                <a:ea typeface="Aptos" pitchFamily="34" charset="-122"/>
                <a:cs typeface="Aptos" pitchFamily="34" charset="-120"/>
              </a:rPr>
              <a:t>Ko ieteicams izvērtēt vispirms</a:t>
            </a:r>
            <a:endParaRPr lang="en-US" sz="1600" dirty="0"/>
          </a:p>
        </p:txBody>
      </p:sp>
      <p:sp>
        <p:nvSpPr>
          <p:cNvPr id="29" name="Text 27"/>
          <p:cNvSpPr/>
          <p:nvPr/>
        </p:nvSpPr>
        <p:spPr>
          <a:xfrm>
            <a:off x="5980176" y="2907792"/>
            <a:ext cx="164592" cy="182880"/>
          </a:xfrm>
          <a:prstGeom prst="rect">
            <a:avLst/>
          </a:prstGeom>
          <a:noFill/>
          <a:ln/>
        </p:spPr>
        <p:txBody>
          <a:bodyPr wrap="square" lIns="0" tIns="0" rIns="0" bIns="0" rtlCol="0" anchor="ctr"/>
          <a:lstStyle/>
          <a:p>
            <a:pPr marL="0" indent="0">
              <a:buNone/>
            </a:pPr>
            <a:r>
              <a:rPr lang="en-US" sz="1900" b="1" dirty="0">
                <a:solidFill>
                  <a:srgbClr val="66727F"/>
                </a:solidFill>
                <a:latin typeface="Aptos" pitchFamily="34" charset="0"/>
                <a:ea typeface="Aptos" pitchFamily="34" charset="-122"/>
                <a:cs typeface="Aptos" pitchFamily="34" charset="-120"/>
              </a:rPr>
              <a:t>→</a:t>
            </a:r>
            <a:endParaRPr lang="en-US" sz="1900" dirty="0"/>
          </a:p>
        </p:txBody>
      </p:sp>
      <p:sp>
        <p:nvSpPr>
          <p:cNvPr id="30" name="Shape 28"/>
          <p:cNvSpPr/>
          <p:nvPr/>
        </p:nvSpPr>
        <p:spPr>
          <a:xfrm>
            <a:off x="6126480" y="1687068"/>
            <a:ext cx="1298448" cy="3063240"/>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31" name="Shape 29"/>
          <p:cNvSpPr/>
          <p:nvPr/>
        </p:nvSpPr>
        <p:spPr>
          <a:xfrm>
            <a:off x="6483096" y="1956816"/>
            <a:ext cx="457200" cy="457200"/>
          </a:xfrm>
          <a:prstGeom prst="ellipse">
            <a:avLst/>
          </a:prstGeom>
          <a:solidFill>
            <a:srgbClr val="2F7D5B"/>
          </a:solidFill>
          <a:ln w="12700">
            <a:solidFill>
              <a:srgbClr val="2F7D5B"/>
            </a:solidFill>
            <a:prstDash val="solid"/>
          </a:ln>
        </p:spPr>
        <p:txBody>
          <a:bodyPr/>
          <a:lstStyle/>
          <a:p>
            <a:endParaRPr lang="lv-LV"/>
          </a:p>
        </p:txBody>
      </p:sp>
      <p:sp>
        <p:nvSpPr>
          <p:cNvPr id="32" name="Text 30"/>
          <p:cNvSpPr/>
          <p:nvPr/>
        </p:nvSpPr>
        <p:spPr>
          <a:xfrm>
            <a:off x="6483096" y="2057400"/>
            <a:ext cx="457200"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5</a:t>
            </a:r>
            <a:endParaRPr lang="en-US" sz="1300" dirty="0"/>
          </a:p>
        </p:txBody>
      </p:sp>
      <p:sp>
        <p:nvSpPr>
          <p:cNvPr id="33" name="Text 31"/>
          <p:cNvSpPr/>
          <p:nvPr/>
        </p:nvSpPr>
        <p:spPr>
          <a:xfrm>
            <a:off x="6181344" y="2670048"/>
            <a:ext cx="1078992" cy="420624"/>
          </a:xfrm>
          <a:prstGeom prst="rect">
            <a:avLst/>
          </a:prstGeom>
          <a:noFill/>
          <a:ln/>
        </p:spPr>
        <p:txBody>
          <a:bodyPr wrap="square" lIns="0" tIns="0" rIns="0" bIns="0" rtlCol="0" anchor="ctr">
            <a:normAutofit/>
          </a:bodyPr>
          <a:lstStyle/>
          <a:p>
            <a:pPr marL="0" indent="0" algn="ctr">
              <a:buNone/>
            </a:pPr>
            <a:r>
              <a:rPr lang="en-US" sz="1520" b="1" dirty="0">
                <a:solidFill>
                  <a:srgbClr val="173B5E"/>
                </a:solidFill>
                <a:latin typeface="Aptos Display" pitchFamily="34" charset="0"/>
                <a:ea typeface="Aptos Display" pitchFamily="34" charset="-122"/>
                <a:cs typeface="Aptos Display" pitchFamily="34" charset="-120"/>
              </a:rPr>
              <a:t>VIRSMĒRĶIS</a:t>
            </a:r>
            <a:endParaRPr lang="en-US" sz="1520" dirty="0"/>
          </a:p>
        </p:txBody>
      </p:sp>
      <p:sp>
        <p:nvSpPr>
          <p:cNvPr id="34" name="Text 32"/>
          <p:cNvSpPr/>
          <p:nvPr/>
        </p:nvSpPr>
        <p:spPr>
          <a:xfrm>
            <a:off x="6181344" y="3218688"/>
            <a:ext cx="1078992" cy="950976"/>
          </a:xfrm>
          <a:prstGeom prst="rect">
            <a:avLst/>
          </a:prstGeom>
          <a:noFill/>
          <a:ln/>
        </p:spPr>
        <p:txBody>
          <a:bodyPr wrap="square" lIns="254" tIns="254" rIns="254" bIns="254" rtlCol="0" anchor="ctr">
            <a:noAutofit/>
          </a:bodyPr>
          <a:lstStyle/>
          <a:p>
            <a:pPr marL="0" indent="0" algn="ctr">
              <a:buNone/>
            </a:pPr>
            <a:r>
              <a:rPr lang="en-US" sz="1600" dirty="0">
                <a:solidFill>
                  <a:srgbClr val="66727F"/>
                </a:solidFill>
                <a:latin typeface="Aptos" pitchFamily="34" charset="0"/>
                <a:ea typeface="Aptos" pitchFamily="34" charset="-122"/>
                <a:cs typeface="Aptos" pitchFamily="34" charset="-120"/>
              </a:rPr>
              <a:t>Kādu rezultātu gribam sasniegt</a:t>
            </a:r>
            <a:endParaRPr lang="en-US" sz="1600" dirty="0"/>
          </a:p>
        </p:txBody>
      </p:sp>
      <p:sp>
        <p:nvSpPr>
          <p:cNvPr id="35" name="Text 33"/>
          <p:cNvSpPr/>
          <p:nvPr/>
        </p:nvSpPr>
        <p:spPr>
          <a:xfrm>
            <a:off x="7388352" y="2907792"/>
            <a:ext cx="164592" cy="182880"/>
          </a:xfrm>
          <a:prstGeom prst="rect">
            <a:avLst/>
          </a:prstGeom>
          <a:noFill/>
          <a:ln/>
        </p:spPr>
        <p:txBody>
          <a:bodyPr wrap="square" lIns="0" tIns="0" rIns="0" bIns="0" rtlCol="0" anchor="ctr"/>
          <a:lstStyle/>
          <a:p>
            <a:pPr marL="0" indent="0">
              <a:buNone/>
            </a:pPr>
            <a:r>
              <a:rPr lang="en-US" sz="1900" b="1" dirty="0">
                <a:solidFill>
                  <a:srgbClr val="66727F"/>
                </a:solidFill>
                <a:latin typeface="Aptos" pitchFamily="34" charset="0"/>
                <a:ea typeface="Aptos" pitchFamily="34" charset="-122"/>
                <a:cs typeface="Aptos" pitchFamily="34" charset="-120"/>
              </a:rPr>
              <a:t>→</a:t>
            </a:r>
            <a:endParaRPr lang="en-US" sz="1900" dirty="0"/>
          </a:p>
        </p:txBody>
      </p:sp>
      <p:sp>
        <p:nvSpPr>
          <p:cNvPr id="36" name="Shape 34"/>
          <p:cNvSpPr/>
          <p:nvPr/>
        </p:nvSpPr>
        <p:spPr>
          <a:xfrm>
            <a:off x="7525512" y="1719072"/>
            <a:ext cx="1298448" cy="3063240"/>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37" name="Shape 35"/>
          <p:cNvSpPr/>
          <p:nvPr/>
        </p:nvSpPr>
        <p:spPr>
          <a:xfrm>
            <a:off x="7891272" y="1956816"/>
            <a:ext cx="457200" cy="457200"/>
          </a:xfrm>
          <a:prstGeom prst="ellipse">
            <a:avLst/>
          </a:prstGeom>
          <a:solidFill>
            <a:srgbClr val="2C6E9F"/>
          </a:solidFill>
          <a:ln w="12700">
            <a:solidFill>
              <a:srgbClr val="2C6E9F"/>
            </a:solidFill>
            <a:prstDash val="solid"/>
          </a:ln>
        </p:spPr>
        <p:txBody>
          <a:bodyPr/>
          <a:lstStyle/>
          <a:p>
            <a:endParaRPr lang="lv-LV"/>
          </a:p>
        </p:txBody>
      </p:sp>
      <p:sp>
        <p:nvSpPr>
          <p:cNvPr id="38" name="Text 36"/>
          <p:cNvSpPr/>
          <p:nvPr/>
        </p:nvSpPr>
        <p:spPr>
          <a:xfrm>
            <a:off x="7891272" y="2057400"/>
            <a:ext cx="457200"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6</a:t>
            </a:r>
            <a:endParaRPr lang="en-US" sz="1300" dirty="0"/>
          </a:p>
        </p:txBody>
      </p:sp>
      <p:sp>
        <p:nvSpPr>
          <p:cNvPr id="39" name="Text 37"/>
          <p:cNvSpPr/>
          <p:nvPr/>
        </p:nvSpPr>
        <p:spPr>
          <a:xfrm>
            <a:off x="7589520" y="2670048"/>
            <a:ext cx="1078992" cy="420624"/>
          </a:xfrm>
          <a:prstGeom prst="rect">
            <a:avLst/>
          </a:prstGeom>
          <a:noFill/>
          <a:ln/>
        </p:spPr>
        <p:txBody>
          <a:bodyPr wrap="square" lIns="0" tIns="0" rIns="0" bIns="0" rtlCol="0" anchor="ctr">
            <a:normAutofit/>
          </a:bodyPr>
          <a:lstStyle/>
          <a:p>
            <a:pPr marL="0" indent="0" algn="ctr">
              <a:buNone/>
            </a:pPr>
            <a:r>
              <a:rPr lang="en-US" sz="1520" b="1" dirty="0">
                <a:solidFill>
                  <a:srgbClr val="173B5E"/>
                </a:solidFill>
                <a:latin typeface="Aptos Display" pitchFamily="34" charset="0"/>
                <a:ea typeface="Aptos Display" pitchFamily="34" charset="-122"/>
                <a:cs typeface="Aptos Display" pitchFamily="34" charset="-120"/>
              </a:rPr>
              <a:t>UZDEVUMS</a:t>
            </a:r>
            <a:endParaRPr lang="en-US" sz="1520" dirty="0"/>
          </a:p>
        </p:txBody>
      </p:sp>
      <p:sp>
        <p:nvSpPr>
          <p:cNvPr id="40" name="Text 38"/>
          <p:cNvSpPr/>
          <p:nvPr/>
        </p:nvSpPr>
        <p:spPr>
          <a:xfrm>
            <a:off x="7589520" y="3218688"/>
            <a:ext cx="1078992" cy="950976"/>
          </a:xfrm>
          <a:prstGeom prst="rect">
            <a:avLst/>
          </a:prstGeom>
          <a:noFill/>
          <a:ln/>
        </p:spPr>
        <p:txBody>
          <a:bodyPr wrap="square" lIns="254" tIns="254" rIns="254" bIns="254" rtlCol="0" anchor="ctr">
            <a:normAutofit/>
          </a:bodyPr>
          <a:lstStyle/>
          <a:p>
            <a:pPr marL="0" indent="0" algn="ctr">
              <a:buNone/>
            </a:pPr>
            <a:r>
              <a:rPr lang="en-US" sz="1600" dirty="0">
                <a:solidFill>
                  <a:srgbClr val="66727F"/>
                </a:solidFill>
                <a:latin typeface="Aptos" pitchFamily="34" charset="0"/>
                <a:ea typeface="Aptos" pitchFamily="34" charset="-122"/>
                <a:cs typeface="Aptos" pitchFamily="34" charset="-120"/>
              </a:rPr>
              <a:t>Ko nepieciešams izdarīt</a:t>
            </a:r>
            <a:endParaRPr lang="en-US" sz="1600" dirty="0"/>
          </a:p>
        </p:txBody>
      </p:sp>
      <p:sp>
        <p:nvSpPr>
          <p:cNvPr id="41" name="Text 39"/>
          <p:cNvSpPr/>
          <p:nvPr/>
        </p:nvSpPr>
        <p:spPr>
          <a:xfrm>
            <a:off x="8796528" y="2907792"/>
            <a:ext cx="164592" cy="182880"/>
          </a:xfrm>
          <a:prstGeom prst="rect">
            <a:avLst/>
          </a:prstGeom>
          <a:noFill/>
          <a:ln/>
        </p:spPr>
        <p:txBody>
          <a:bodyPr wrap="square" lIns="0" tIns="0" rIns="0" bIns="0" rtlCol="0" anchor="ctr"/>
          <a:lstStyle/>
          <a:p>
            <a:pPr marL="0" indent="0">
              <a:buNone/>
            </a:pPr>
            <a:r>
              <a:rPr lang="en-US" sz="1900" b="1" dirty="0">
                <a:solidFill>
                  <a:srgbClr val="66727F"/>
                </a:solidFill>
                <a:latin typeface="Aptos" pitchFamily="34" charset="0"/>
                <a:ea typeface="Aptos" pitchFamily="34" charset="-122"/>
                <a:cs typeface="Aptos" pitchFamily="34" charset="-120"/>
              </a:rPr>
              <a:t>→</a:t>
            </a:r>
            <a:endParaRPr lang="en-US" sz="1900" dirty="0"/>
          </a:p>
        </p:txBody>
      </p:sp>
      <p:sp>
        <p:nvSpPr>
          <p:cNvPr id="42" name="Shape 40"/>
          <p:cNvSpPr/>
          <p:nvPr/>
        </p:nvSpPr>
        <p:spPr>
          <a:xfrm>
            <a:off x="8942832" y="1687068"/>
            <a:ext cx="1298448" cy="3063240"/>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43" name="Shape 41"/>
          <p:cNvSpPr/>
          <p:nvPr/>
        </p:nvSpPr>
        <p:spPr>
          <a:xfrm>
            <a:off x="9299448" y="1956816"/>
            <a:ext cx="457200" cy="457200"/>
          </a:xfrm>
          <a:prstGeom prst="ellipse">
            <a:avLst/>
          </a:prstGeom>
          <a:solidFill>
            <a:srgbClr val="2F7F7B"/>
          </a:solidFill>
          <a:ln w="12700">
            <a:solidFill>
              <a:srgbClr val="2F7F7B"/>
            </a:solidFill>
            <a:prstDash val="solid"/>
          </a:ln>
        </p:spPr>
        <p:txBody>
          <a:bodyPr/>
          <a:lstStyle/>
          <a:p>
            <a:endParaRPr lang="lv-LV"/>
          </a:p>
        </p:txBody>
      </p:sp>
      <p:sp>
        <p:nvSpPr>
          <p:cNvPr id="44" name="Text 42"/>
          <p:cNvSpPr/>
          <p:nvPr/>
        </p:nvSpPr>
        <p:spPr>
          <a:xfrm>
            <a:off x="9299448" y="2057400"/>
            <a:ext cx="457200"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7</a:t>
            </a:r>
            <a:endParaRPr lang="en-US" sz="1300" dirty="0"/>
          </a:p>
        </p:txBody>
      </p:sp>
      <p:sp>
        <p:nvSpPr>
          <p:cNvPr id="45" name="Text 43"/>
          <p:cNvSpPr/>
          <p:nvPr/>
        </p:nvSpPr>
        <p:spPr>
          <a:xfrm>
            <a:off x="8997696" y="2670048"/>
            <a:ext cx="1078992" cy="420624"/>
          </a:xfrm>
          <a:prstGeom prst="rect">
            <a:avLst/>
          </a:prstGeom>
          <a:noFill/>
          <a:ln/>
        </p:spPr>
        <p:txBody>
          <a:bodyPr wrap="square" lIns="0" tIns="0" rIns="0" bIns="0" rtlCol="0" anchor="ctr">
            <a:normAutofit/>
          </a:bodyPr>
          <a:lstStyle/>
          <a:p>
            <a:pPr marL="0" indent="0" algn="ctr">
              <a:buNone/>
            </a:pPr>
            <a:r>
              <a:rPr lang="en-US" sz="1520" b="1" dirty="0">
                <a:solidFill>
                  <a:srgbClr val="173B5E"/>
                </a:solidFill>
                <a:latin typeface="Aptos Display" pitchFamily="34" charset="0"/>
                <a:ea typeface="Aptos Display" pitchFamily="34" charset="-122"/>
                <a:cs typeface="Aptos Display" pitchFamily="34" charset="-120"/>
              </a:rPr>
              <a:t>AKTIVITĀTE</a:t>
            </a:r>
            <a:endParaRPr lang="en-US" sz="1520" dirty="0"/>
          </a:p>
        </p:txBody>
      </p:sp>
      <p:sp>
        <p:nvSpPr>
          <p:cNvPr id="46" name="Text 44"/>
          <p:cNvSpPr/>
          <p:nvPr/>
        </p:nvSpPr>
        <p:spPr>
          <a:xfrm>
            <a:off x="8997696" y="3218688"/>
            <a:ext cx="1078992" cy="950976"/>
          </a:xfrm>
          <a:prstGeom prst="rect">
            <a:avLst/>
          </a:prstGeom>
          <a:noFill/>
          <a:ln/>
        </p:spPr>
        <p:txBody>
          <a:bodyPr wrap="square" lIns="254" tIns="254" rIns="254" bIns="254" rtlCol="0" anchor="ctr">
            <a:noAutofit/>
          </a:bodyPr>
          <a:lstStyle/>
          <a:p>
            <a:pPr marL="0" indent="0" algn="ctr">
              <a:buNone/>
            </a:pPr>
            <a:r>
              <a:rPr lang="en-US" sz="1600" dirty="0">
                <a:solidFill>
                  <a:srgbClr val="66727F"/>
                </a:solidFill>
                <a:latin typeface="Aptos" pitchFamily="34" charset="0"/>
                <a:ea typeface="Aptos" pitchFamily="34" charset="-122"/>
                <a:cs typeface="Aptos" pitchFamily="34" charset="-120"/>
              </a:rPr>
              <a:t>Konkrēts rīcības priekšlikums</a:t>
            </a:r>
            <a:endParaRPr lang="en-US" sz="1600" dirty="0"/>
          </a:p>
        </p:txBody>
      </p:sp>
      <p:sp>
        <p:nvSpPr>
          <p:cNvPr id="47" name="Text 45"/>
          <p:cNvSpPr/>
          <p:nvPr/>
        </p:nvSpPr>
        <p:spPr>
          <a:xfrm>
            <a:off x="10204704" y="2907792"/>
            <a:ext cx="164592" cy="182880"/>
          </a:xfrm>
          <a:prstGeom prst="rect">
            <a:avLst/>
          </a:prstGeom>
          <a:noFill/>
          <a:ln/>
        </p:spPr>
        <p:txBody>
          <a:bodyPr wrap="square" lIns="0" tIns="0" rIns="0" bIns="0" rtlCol="0" anchor="ctr"/>
          <a:lstStyle/>
          <a:p>
            <a:pPr marL="0" indent="0">
              <a:buNone/>
            </a:pPr>
            <a:r>
              <a:rPr lang="en-US" sz="1900" b="1" dirty="0">
                <a:solidFill>
                  <a:srgbClr val="66727F"/>
                </a:solidFill>
                <a:latin typeface="Aptos" pitchFamily="34" charset="0"/>
                <a:ea typeface="Aptos" pitchFamily="34" charset="-122"/>
                <a:cs typeface="Aptos" pitchFamily="34" charset="-120"/>
              </a:rPr>
              <a:t>→</a:t>
            </a:r>
            <a:endParaRPr lang="en-US" sz="1900" dirty="0"/>
          </a:p>
        </p:txBody>
      </p:sp>
      <p:sp>
        <p:nvSpPr>
          <p:cNvPr id="48" name="Shape 46"/>
          <p:cNvSpPr/>
          <p:nvPr/>
        </p:nvSpPr>
        <p:spPr>
          <a:xfrm>
            <a:off x="10369296" y="1687068"/>
            <a:ext cx="1298448" cy="3063240"/>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49" name="Shape 47"/>
          <p:cNvSpPr/>
          <p:nvPr/>
        </p:nvSpPr>
        <p:spPr>
          <a:xfrm>
            <a:off x="10707624" y="1956816"/>
            <a:ext cx="457200" cy="457200"/>
          </a:xfrm>
          <a:prstGeom prst="ellipse">
            <a:avLst/>
          </a:prstGeom>
          <a:solidFill>
            <a:srgbClr val="C9793C"/>
          </a:solidFill>
          <a:ln w="12700">
            <a:solidFill>
              <a:srgbClr val="C9793C"/>
            </a:solidFill>
            <a:prstDash val="solid"/>
          </a:ln>
        </p:spPr>
        <p:txBody>
          <a:bodyPr/>
          <a:lstStyle/>
          <a:p>
            <a:endParaRPr lang="lv-LV"/>
          </a:p>
        </p:txBody>
      </p:sp>
      <p:sp>
        <p:nvSpPr>
          <p:cNvPr id="50" name="Text 48"/>
          <p:cNvSpPr/>
          <p:nvPr/>
        </p:nvSpPr>
        <p:spPr>
          <a:xfrm>
            <a:off x="10707624" y="2057400"/>
            <a:ext cx="457200"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8</a:t>
            </a:r>
            <a:endParaRPr lang="en-US" sz="1300" dirty="0"/>
          </a:p>
        </p:txBody>
      </p:sp>
      <p:sp>
        <p:nvSpPr>
          <p:cNvPr id="51" name="Text 49"/>
          <p:cNvSpPr/>
          <p:nvPr/>
        </p:nvSpPr>
        <p:spPr>
          <a:xfrm>
            <a:off x="10405872" y="2670048"/>
            <a:ext cx="1078992" cy="420624"/>
          </a:xfrm>
          <a:prstGeom prst="rect">
            <a:avLst/>
          </a:prstGeom>
          <a:noFill/>
          <a:ln/>
        </p:spPr>
        <p:txBody>
          <a:bodyPr wrap="square" lIns="0" tIns="0" rIns="0" bIns="0" rtlCol="0" anchor="ctr">
            <a:normAutofit/>
          </a:bodyPr>
          <a:lstStyle/>
          <a:p>
            <a:pPr marL="0" indent="0" algn="ctr">
              <a:buNone/>
            </a:pPr>
            <a:r>
              <a:rPr lang="en-US" sz="1520" b="1" dirty="0">
                <a:solidFill>
                  <a:srgbClr val="173B5E"/>
                </a:solidFill>
                <a:latin typeface="Aptos Display" pitchFamily="34" charset="0"/>
                <a:ea typeface="Aptos Display" pitchFamily="34" charset="-122"/>
                <a:cs typeface="Aptos Display" pitchFamily="34" charset="-120"/>
              </a:rPr>
              <a:t>RĀDĪTĀJS</a:t>
            </a:r>
            <a:endParaRPr lang="en-US" sz="1520" dirty="0"/>
          </a:p>
        </p:txBody>
      </p:sp>
      <p:sp>
        <p:nvSpPr>
          <p:cNvPr id="52" name="Text 50"/>
          <p:cNvSpPr/>
          <p:nvPr/>
        </p:nvSpPr>
        <p:spPr>
          <a:xfrm>
            <a:off x="10405872" y="3218688"/>
            <a:ext cx="1078992" cy="950976"/>
          </a:xfrm>
          <a:prstGeom prst="rect">
            <a:avLst/>
          </a:prstGeom>
          <a:noFill/>
          <a:ln/>
        </p:spPr>
        <p:txBody>
          <a:bodyPr wrap="square" lIns="254" tIns="254" rIns="254" bIns="254" rtlCol="0" anchor="ctr">
            <a:normAutofit/>
          </a:bodyPr>
          <a:lstStyle/>
          <a:p>
            <a:pPr marL="0" indent="0" algn="ctr">
              <a:buNone/>
            </a:pPr>
            <a:r>
              <a:rPr lang="en-US" sz="1600" dirty="0">
                <a:solidFill>
                  <a:srgbClr val="66727F"/>
                </a:solidFill>
                <a:latin typeface="Aptos" pitchFamily="34" charset="0"/>
                <a:ea typeface="Aptos" pitchFamily="34" charset="-122"/>
                <a:cs typeface="Aptos" pitchFamily="34" charset="-120"/>
              </a:rPr>
              <a:t>Kā mērīsim progresu</a:t>
            </a:r>
            <a:endParaRPr lang="en-US" sz="1600" dirty="0"/>
          </a:p>
        </p:txBody>
      </p:sp>
      <p:sp>
        <p:nvSpPr>
          <p:cNvPr id="53" name="Shape 51"/>
          <p:cNvSpPr/>
          <p:nvPr/>
        </p:nvSpPr>
        <p:spPr>
          <a:xfrm>
            <a:off x="1417320" y="5138928"/>
            <a:ext cx="9372600" cy="566928"/>
          </a:xfrm>
          <a:prstGeom prst="roundRect">
            <a:avLst>
              <a:gd name="adj" fmla="val 11290"/>
            </a:avLst>
          </a:prstGeom>
          <a:solidFill>
            <a:srgbClr val="F1F6FA"/>
          </a:solidFill>
          <a:ln w="12700">
            <a:solidFill>
              <a:srgbClr val="173B5E"/>
            </a:solidFill>
            <a:prstDash val="solid"/>
          </a:ln>
        </p:spPr>
        <p:txBody>
          <a:bodyPr/>
          <a:lstStyle/>
          <a:p>
            <a:endParaRPr lang="lv-LV"/>
          </a:p>
        </p:txBody>
      </p:sp>
      <p:sp>
        <p:nvSpPr>
          <p:cNvPr id="54" name="Text 52"/>
          <p:cNvSpPr/>
          <p:nvPr/>
        </p:nvSpPr>
        <p:spPr>
          <a:xfrm>
            <a:off x="1581912" y="5230368"/>
            <a:ext cx="9043416" cy="384048"/>
          </a:xfrm>
          <a:prstGeom prst="rect">
            <a:avLst/>
          </a:prstGeom>
          <a:noFill/>
          <a:ln/>
        </p:spPr>
        <p:txBody>
          <a:bodyPr wrap="square" lIns="0" tIns="0" rIns="0" bIns="0" rtlCol="0" anchor="ctr">
            <a:normAutofit fontScale="92500" lnSpcReduction="20000"/>
          </a:bodyPr>
          <a:lstStyle/>
          <a:p>
            <a:pPr marL="0" indent="0" algn="ctr">
              <a:buNone/>
            </a:pPr>
            <a:r>
              <a:rPr lang="en-US" sz="1620" b="1" dirty="0">
                <a:solidFill>
                  <a:srgbClr val="173B5E"/>
                </a:solidFill>
                <a:latin typeface="Aptos" pitchFamily="34" charset="0"/>
                <a:ea typeface="Aptos" pitchFamily="34" charset="-122"/>
                <a:cs typeface="Aptos" pitchFamily="34" charset="-120"/>
              </a:rPr>
              <a:t>Aptaujas rezultāti ≠ MVI interpretācija ≠ saistošs lēmums. Katrai rekomendācijai pēc saskaņošanas nosakāms atbildīgais, termiņš un mērāms rezultāts.</a:t>
            </a:r>
            <a:endParaRPr lang="en-US" sz="1620" dirty="0"/>
          </a:p>
        </p:txBody>
      </p:sp>
      <p:sp>
        <p:nvSpPr>
          <p:cNvPr id="5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Metodoloģija</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Augsta datu pilnība, bet rezultāti interpretējami aprakstošā līmenī</a:t>
            </a:r>
            <a:endParaRPr lang="en-US" sz="1650" dirty="0"/>
          </a:p>
        </p:txBody>
      </p:sp>
      <p:sp>
        <p:nvSpPr>
          <p:cNvPr id="4" name="Shape 2"/>
          <p:cNvSpPr/>
          <p:nvPr/>
        </p:nvSpPr>
        <p:spPr>
          <a:xfrm>
            <a:off x="438912" y="1005840"/>
            <a:ext cx="1572768" cy="256032"/>
          </a:xfrm>
          <a:prstGeom prst="roundRect">
            <a:avLst>
              <a:gd name="adj" fmla="val 21429"/>
            </a:avLst>
          </a:prstGeom>
          <a:solidFill>
            <a:srgbClr val="2C6E9F"/>
          </a:solidFill>
          <a:ln w="12700">
            <a:solidFill>
              <a:srgbClr val="2C6E9F"/>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METODOLOĢIJA</a:t>
            </a:r>
            <a:endParaRPr lang="en-US" sz="950" dirty="0"/>
          </a:p>
        </p:txBody>
      </p:sp>
      <p:sp>
        <p:nvSpPr>
          <p:cNvPr id="6" name="Shape 4"/>
          <p:cNvSpPr/>
          <p:nvPr/>
        </p:nvSpPr>
        <p:spPr>
          <a:xfrm>
            <a:off x="438912" y="1481328"/>
            <a:ext cx="2423160" cy="1188720"/>
          </a:xfrm>
          <a:prstGeom prst="roundRect">
            <a:avLst>
              <a:gd name="adj" fmla="val 5385"/>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438912" y="1481328"/>
            <a:ext cx="54864" cy="1188720"/>
          </a:xfrm>
          <a:prstGeom prst="rect">
            <a:avLst/>
          </a:prstGeom>
          <a:solidFill>
            <a:srgbClr val="2F7F7B"/>
          </a:solidFill>
          <a:ln w="12700">
            <a:solidFill>
              <a:srgbClr val="2F7F7B"/>
            </a:solidFill>
            <a:prstDash val="solid"/>
          </a:ln>
        </p:spPr>
        <p:txBody>
          <a:bodyPr/>
          <a:lstStyle/>
          <a:p>
            <a:endParaRPr lang="lv-LV"/>
          </a:p>
        </p:txBody>
      </p:sp>
      <p:sp>
        <p:nvSpPr>
          <p:cNvPr id="8" name="Text 6"/>
          <p:cNvSpPr/>
          <p:nvPr/>
        </p:nvSpPr>
        <p:spPr>
          <a:xfrm>
            <a:off x="603504" y="1609344"/>
            <a:ext cx="214884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F7B"/>
                </a:solidFill>
                <a:latin typeface="Aptos Display" pitchFamily="34" charset="0"/>
                <a:ea typeface="Aptos Display" pitchFamily="34" charset="-122"/>
                <a:cs typeface="Aptos Display" pitchFamily="34" charset="-120"/>
              </a:rPr>
              <a:t>272</a:t>
            </a:r>
            <a:endParaRPr lang="en-US" sz="2400" dirty="0"/>
          </a:p>
        </p:txBody>
      </p:sp>
      <p:sp>
        <p:nvSpPr>
          <p:cNvPr id="9" name="Text 7"/>
          <p:cNvSpPr/>
          <p:nvPr/>
        </p:nvSpPr>
        <p:spPr>
          <a:xfrm>
            <a:off x="603504" y="2011680"/>
            <a:ext cx="2167128" cy="53035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derīgas anketas / atbilžu ieraksti</a:t>
            </a:r>
            <a:endParaRPr lang="en-US" sz="1320" dirty="0"/>
          </a:p>
        </p:txBody>
      </p:sp>
      <p:sp>
        <p:nvSpPr>
          <p:cNvPr id="10" name="Shape 8"/>
          <p:cNvSpPr/>
          <p:nvPr/>
        </p:nvSpPr>
        <p:spPr>
          <a:xfrm>
            <a:off x="3035808" y="1481328"/>
            <a:ext cx="2423160" cy="1188720"/>
          </a:xfrm>
          <a:prstGeom prst="roundRect">
            <a:avLst>
              <a:gd name="adj" fmla="val 5385"/>
            </a:avLst>
          </a:prstGeom>
          <a:solidFill>
            <a:srgbClr val="FFFFFF"/>
          </a:solidFill>
          <a:ln w="12700">
            <a:solidFill>
              <a:srgbClr val="D6E1EA"/>
            </a:solidFill>
            <a:prstDash val="solid"/>
          </a:ln>
        </p:spPr>
        <p:txBody>
          <a:bodyPr/>
          <a:lstStyle/>
          <a:p>
            <a:endParaRPr lang="lv-LV"/>
          </a:p>
        </p:txBody>
      </p:sp>
      <p:sp>
        <p:nvSpPr>
          <p:cNvPr id="11" name="Shape 9"/>
          <p:cNvSpPr/>
          <p:nvPr/>
        </p:nvSpPr>
        <p:spPr>
          <a:xfrm>
            <a:off x="3035808" y="1481328"/>
            <a:ext cx="54864" cy="1188720"/>
          </a:xfrm>
          <a:prstGeom prst="rect">
            <a:avLst/>
          </a:prstGeom>
          <a:solidFill>
            <a:srgbClr val="2C6E9F"/>
          </a:solidFill>
          <a:ln w="12700">
            <a:solidFill>
              <a:srgbClr val="2C6E9F"/>
            </a:solidFill>
            <a:prstDash val="solid"/>
          </a:ln>
        </p:spPr>
        <p:txBody>
          <a:bodyPr/>
          <a:lstStyle/>
          <a:p>
            <a:endParaRPr lang="lv-LV"/>
          </a:p>
        </p:txBody>
      </p:sp>
      <p:sp>
        <p:nvSpPr>
          <p:cNvPr id="12" name="Text 10"/>
          <p:cNvSpPr/>
          <p:nvPr/>
        </p:nvSpPr>
        <p:spPr>
          <a:xfrm>
            <a:off x="3200400" y="1609344"/>
            <a:ext cx="214884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C6E9F"/>
                </a:solidFill>
                <a:latin typeface="Aptos Display" pitchFamily="34" charset="0"/>
                <a:ea typeface="Aptos Display" pitchFamily="34" charset="-122"/>
                <a:cs typeface="Aptos Display" pitchFamily="34" charset="-120"/>
              </a:rPr>
              <a:t>39</a:t>
            </a:r>
            <a:endParaRPr lang="en-US" sz="2400" dirty="0"/>
          </a:p>
        </p:txBody>
      </p:sp>
      <p:sp>
        <p:nvSpPr>
          <p:cNvPr id="13" name="Text 11"/>
          <p:cNvSpPr/>
          <p:nvPr/>
        </p:nvSpPr>
        <p:spPr>
          <a:xfrm>
            <a:off x="3200400" y="2011680"/>
            <a:ext cx="2167128" cy="53035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datu lauki</a:t>
            </a:r>
            <a:endParaRPr lang="en-US" sz="1320" dirty="0"/>
          </a:p>
        </p:txBody>
      </p:sp>
      <p:sp>
        <p:nvSpPr>
          <p:cNvPr id="14" name="Shape 12"/>
          <p:cNvSpPr/>
          <p:nvPr/>
        </p:nvSpPr>
        <p:spPr>
          <a:xfrm>
            <a:off x="5632704" y="1481328"/>
            <a:ext cx="2423160" cy="1188720"/>
          </a:xfrm>
          <a:prstGeom prst="roundRect">
            <a:avLst>
              <a:gd name="adj" fmla="val 5385"/>
            </a:avLst>
          </a:prstGeom>
          <a:solidFill>
            <a:srgbClr val="FFFFFF"/>
          </a:solidFill>
          <a:ln w="12700">
            <a:solidFill>
              <a:srgbClr val="D6E1EA"/>
            </a:solidFill>
            <a:prstDash val="solid"/>
          </a:ln>
        </p:spPr>
        <p:txBody>
          <a:bodyPr/>
          <a:lstStyle/>
          <a:p>
            <a:endParaRPr lang="lv-LV"/>
          </a:p>
        </p:txBody>
      </p:sp>
      <p:sp>
        <p:nvSpPr>
          <p:cNvPr id="15" name="Shape 13"/>
          <p:cNvSpPr/>
          <p:nvPr/>
        </p:nvSpPr>
        <p:spPr>
          <a:xfrm>
            <a:off x="5632704" y="1481328"/>
            <a:ext cx="54864" cy="1188720"/>
          </a:xfrm>
          <a:prstGeom prst="rect">
            <a:avLst/>
          </a:prstGeom>
          <a:solidFill>
            <a:srgbClr val="2F7D5B"/>
          </a:solidFill>
          <a:ln w="12700">
            <a:solidFill>
              <a:srgbClr val="2F7D5B"/>
            </a:solidFill>
            <a:prstDash val="solid"/>
          </a:ln>
        </p:spPr>
        <p:txBody>
          <a:bodyPr/>
          <a:lstStyle/>
          <a:p>
            <a:endParaRPr lang="lv-LV"/>
          </a:p>
        </p:txBody>
      </p:sp>
      <p:sp>
        <p:nvSpPr>
          <p:cNvPr id="16" name="Text 14"/>
          <p:cNvSpPr/>
          <p:nvPr/>
        </p:nvSpPr>
        <p:spPr>
          <a:xfrm>
            <a:off x="5797296" y="1609344"/>
            <a:ext cx="214884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D5B"/>
                </a:solidFill>
                <a:latin typeface="Aptos Display" pitchFamily="34" charset="0"/>
                <a:ea typeface="Aptos Display" pitchFamily="34" charset="-122"/>
                <a:cs typeface="Aptos Display" pitchFamily="34" charset="-120"/>
              </a:rPr>
              <a:t>98,9 %</a:t>
            </a:r>
            <a:endParaRPr lang="en-US" sz="2400" dirty="0"/>
          </a:p>
        </p:txBody>
      </p:sp>
      <p:sp>
        <p:nvSpPr>
          <p:cNvPr id="17" name="Text 15"/>
          <p:cNvSpPr/>
          <p:nvPr/>
        </p:nvSpPr>
        <p:spPr>
          <a:xfrm>
            <a:off x="5797296" y="2011680"/>
            <a:ext cx="2167128" cy="53035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aizpildījums arī nepilnajos laukos</a:t>
            </a:r>
            <a:endParaRPr lang="en-US" sz="1320" dirty="0"/>
          </a:p>
        </p:txBody>
      </p:sp>
      <p:sp>
        <p:nvSpPr>
          <p:cNvPr id="18" name="Shape 16"/>
          <p:cNvSpPr/>
          <p:nvPr/>
        </p:nvSpPr>
        <p:spPr>
          <a:xfrm>
            <a:off x="8229600" y="1481328"/>
            <a:ext cx="3520440" cy="1188720"/>
          </a:xfrm>
          <a:prstGeom prst="roundRect">
            <a:avLst>
              <a:gd name="adj" fmla="val 5385"/>
            </a:avLst>
          </a:prstGeom>
          <a:solidFill>
            <a:srgbClr val="FFFFFF"/>
          </a:solidFill>
          <a:ln w="12700">
            <a:solidFill>
              <a:srgbClr val="D6E1EA"/>
            </a:solidFill>
            <a:prstDash val="solid"/>
          </a:ln>
        </p:spPr>
        <p:txBody>
          <a:bodyPr/>
          <a:lstStyle/>
          <a:p>
            <a:endParaRPr lang="lv-LV"/>
          </a:p>
        </p:txBody>
      </p:sp>
      <p:sp>
        <p:nvSpPr>
          <p:cNvPr id="19" name="Shape 17"/>
          <p:cNvSpPr/>
          <p:nvPr/>
        </p:nvSpPr>
        <p:spPr>
          <a:xfrm>
            <a:off x="8229600" y="1481328"/>
            <a:ext cx="54864" cy="1188720"/>
          </a:xfrm>
          <a:prstGeom prst="rect">
            <a:avLst/>
          </a:prstGeom>
          <a:solidFill>
            <a:srgbClr val="C9793C"/>
          </a:solidFill>
          <a:ln w="12700">
            <a:solidFill>
              <a:srgbClr val="C9793C"/>
            </a:solidFill>
            <a:prstDash val="solid"/>
          </a:ln>
        </p:spPr>
        <p:txBody>
          <a:bodyPr/>
          <a:lstStyle/>
          <a:p>
            <a:endParaRPr lang="lv-LV"/>
          </a:p>
        </p:txBody>
      </p:sp>
      <p:sp>
        <p:nvSpPr>
          <p:cNvPr id="20" name="Text 18"/>
          <p:cNvSpPr/>
          <p:nvPr/>
        </p:nvSpPr>
        <p:spPr>
          <a:xfrm>
            <a:off x="8394192" y="1609344"/>
            <a:ext cx="324612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06.11.2025–01.06.2026</a:t>
            </a:r>
            <a:endParaRPr lang="en-US" sz="2400" dirty="0"/>
          </a:p>
        </p:txBody>
      </p:sp>
      <p:sp>
        <p:nvSpPr>
          <p:cNvPr id="21" name="Text 19"/>
          <p:cNvSpPr/>
          <p:nvPr/>
        </p:nvSpPr>
        <p:spPr>
          <a:xfrm>
            <a:off x="8394192" y="2011680"/>
            <a:ext cx="3264408" cy="53035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datu vākšanas periods</a:t>
            </a:r>
            <a:endParaRPr lang="en-US" sz="1320" dirty="0"/>
          </a:p>
        </p:txBody>
      </p:sp>
      <p:sp>
        <p:nvSpPr>
          <p:cNvPr id="22" name="Shape 20"/>
          <p:cNvSpPr/>
          <p:nvPr/>
        </p:nvSpPr>
        <p:spPr>
          <a:xfrm>
            <a:off x="438912" y="2907792"/>
            <a:ext cx="3675888" cy="2697480"/>
          </a:xfrm>
          <a:prstGeom prst="roundRect">
            <a:avLst>
              <a:gd name="adj" fmla="val 2373"/>
            </a:avLst>
          </a:prstGeom>
          <a:solidFill>
            <a:srgbClr val="EEF5FA"/>
          </a:solidFill>
          <a:ln w="12700">
            <a:solidFill>
              <a:srgbClr val="D6E1EA"/>
            </a:solidFill>
            <a:prstDash val="solid"/>
          </a:ln>
        </p:spPr>
        <p:txBody>
          <a:bodyPr/>
          <a:lstStyle/>
          <a:p>
            <a:endParaRPr lang="lv-LV"/>
          </a:p>
        </p:txBody>
      </p:sp>
      <p:sp>
        <p:nvSpPr>
          <p:cNvPr id="23" name="Shape 21"/>
          <p:cNvSpPr/>
          <p:nvPr/>
        </p:nvSpPr>
        <p:spPr>
          <a:xfrm>
            <a:off x="438912" y="2907792"/>
            <a:ext cx="54864" cy="2697480"/>
          </a:xfrm>
          <a:prstGeom prst="rect">
            <a:avLst/>
          </a:prstGeom>
          <a:solidFill>
            <a:srgbClr val="2C6E9F"/>
          </a:solidFill>
          <a:ln w="12700">
            <a:solidFill>
              <a:srgbClr val="2C6E9F"/>
            </a:solidFill>
            <a:prstDash val="solid"/>
          </a:ln>
        </p:spPr>
        <p:txBody>
          <a:bodyPr/>
          <a:lstStyle/>
          <a:p>
            <a:endParaRPr lang="lv-LV"/>
          </a:p>
        </p:txBody>
      </p:sp>
      <p:sp>
        <p:nvSpPr>
          <p:cNvPr id="24" name="Text 22"/>
          <p:cNvSpPr/>
          <p:nvPr/>
        </p:nvSpPr>
        <p:spPr>
          <a:xfrm>
            <a:off x="612648" y="3035808"/>
            <a:ext cx="3374136"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Kvantitatīvā analīze</a:t>
            </a:r>
            <a:endParaRPr lang="en-US" sz="2000" dirty="0"/>
          </a:p>
        </p:txBody>
      </p:sp>
      <p:sp>
        <p:nvSpPr>
          <p:cNvPr id="25" name="Text 23"/>
          <p:cNvSpPr/>
          <p:nvPr/>
        </p:nvSpPr>
        <p:spPr>
          <a:xfrm>
            <a:off x="630936" y="3465576"/>
            <a:ext cx="3328416" cy="2020824"/>
          </a:xfrm>
          <a:prstGeom prst="rect">
            <a:avLst/>
          </a:prstGeom>
          <a:noFill/>
          <a:ln/>
        </p:spPr>
        <p:txBody>
          <a:bodyPr wrap="square" lIns="254" tIns="254" rIns="254" bIns="254" rtlCol="0" anchor="ctr">
            <a:normAutofit/>
          </a:bodyPr>
          <a:lstStyle/>
          <a:p>
            <a:pPr marL="203200" indent="-203200">
              <a:buSzPct val="100000"/>
              <a:buChar char="•"/>
            </a:pPr>
            <a:r>
              <a:rPr lang="en-US" sz="1700" dirty="0">
                <a:solidFill>
                  <a:srgbClr val="24323F"/>
                </a:solidFill>
                <a:latin typeface="Aptos" pitchFamily="34" charset="0"/>
                <a:ea typeface="Aptos" pitchFamily="34" charset="-122"/>
                <a:cs typeface="Aptos" pitchFamily="34" charset="-120"/>
              </a:rPr>
              <a:t>Atbilžu biežumi un procentuālais sadalījums</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Vidējās vērtības un mediānas</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Atsevišķi šķērsgriezuma salīdzinājumi</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1–10 skala iejūtībai; 0–10 kopējam aprūpes vērtējumam</a:t>
            </a:r>
            <a:endParaRPr lang="en-US" sz="1700" dirty="0"/>
          </a:p>
        </p:txBody>
      </p:sp>
      <p:sp>
        <p:nvSpPr>
          <p:cNvPr id="26" name="Shape 24"/>
          <p:cNvSpPr/>
          <p:nvPr/>
        </p:nvSpPr>
        <p:spPr>
          <a:xfrm>
            <a:off x="4270248" y="2907792"/>
            <a:ext cx="3675888" cy="2697480"/>
          </a:xfrm>
          <a:prstGeom prst="roundRect">
            <a:avLst>
              <a:gd name="adj" fmla="val 2373"/>
            </a:avLst>
          </a:prstGeom>
          <a:solidFill>
            <a:srgbClr val="E7F3F2"/>
          </a:solidFill>
          <a:ln w="12700">
            <a:solidFill>
              <a:srgbClr val="D6E1EA"/>
            </a:solidFill>
            <a:prstDash val="solid"/>
          </a:ln>
        </p:spPr>
        <p:txBody>
          <a:bodyPr/>
          <a:lstStyle/>
          <a:p>
            <a:endParaRPr lang="lv-LV"/>
          </a:p>
        </p:txBody>
      </p:sp>
      <p:sp>
        <p:nvSpPr>
          <p:cNvPr id="27" name="Shape 25"/>
          <p:cNvSpPr/>
          <p:nvPr/>
        </p:nvSpPr>
        <p:spPr>
          <a:xfrm>
            <a:off x="4270248" y="2907792"/>
            <a:ext cx="54864" cy="2697480"/>
          </a:xfrm>
          <a:prstGeom prst="rect">
            <a:avLst/>
          </a:prstGeom>
          <a:solidFill>
            <a:srgbClr val="2F7F7B"/>
          </a:solidFill>
          <a:ln w="12700">
            <a:solidFill>
              <a:srgbClr val="2F7F7B"/>
            </a:solidFill>
            <a:prstDash val="solid"/>
          </a:ln>
        </p:spPr>
        <p:txBody>
          <a:bodyPr/>
          <a:lstStyle/>
          <a:p>
            <a:endParaRPr lang="lv-LV"/>
          </a:p>
        </p:txBody>
      </p:sp>
      <p:sp>
        <p:nvSpPr>
          <p:cNvPr id="28" name="Text 26"/>
          <p:cNvSpPr/>
          <p:nvPr/>
        </p:nvSpPr>
        <p:spPr>
          <a:xfrm>
            <a:off x="4443984" y="3035808"/>
            <a:ext cx="3374136"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Kvalitatīvā analīze</a:t>
            </a:r>
            <a:endParaRPr lang="en-US" sz="2000" dirty="0"/>
          </a:p>
        </p:txBody>
      </p:sp>
      <p:sp>
        <p:nvSpPr>
          <p:cNvPr id="29" name="Text 27"/>
          <p:cNvSpPr/>
          <p:nvPr/>
        </p:nvSpPr>
        <p:spPr>
          <a:xfrm>
            <a:off x="4462272" y="3465576"/>
            <a:ext cx="3328416" cy="2020824"/>
          </a:xfrm>
          <a:prstGeom prst="rect">
            <a:avLst/>
          </a:prstGeom>
          <a:noFill/>
          <a:ln/>
        </p:spPr>
        <p:txBody>
          <a:bodyPr wrap="square" lIns="254" tIns="254" rIns="254" bIns="254" rtlCol="0" anchor="ctr">
            <a:normAutofit lnSpcReduction="10000"/>
          </a:bodyPr>
          <a:lstStyle/>
          <a:p>
            <a:pPr marL="203200" indent="-203200">
              <a:buSzPct val="100000"/>
              <a:buChar char="•"/>
            </a:pPr>
            <a:r>
              <a:rPr lang="en-US" sz="1700" dirty="0">
                <a:solidFill>
                  <a:srgbClr val="24323F"/>
                </a:solidFill>
                <a:latin typeface="Aptos" pitchFamily="34" charset="0"/>
                <a:ea typeface="Aptos" pitchFamily="34" charset="-122"/>
                <a:cs typeface="Aptos" pitchFamily="34" charset="-120"/>
              </a:rPr>
              <a:t>3 atvērto komentāru lauki</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Sākotnēja automatizēta tematiskā kodēšana pēc atslēgvārdiem</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Manuāla pārskatīšana un validācija</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Vienam komentāram var būt vairākas tēmas</a:t>
            </a:r>
            <a:endParaRPr lang="en-US" sz="1700" dirty="0"/>
          </a:p>
        </p:txBody>
      </p:sp>
      <p:sp>
        <p:nvSpPr>
          <p:cNvPr id="30" name="Shape 28"/>
          <p:cNvSpPr/>
          <p:nvPr/>
        </p:nvSpPr>
        <p:spPr>
          <a:xfrm>
            <a:off x="8101584" y="2907792"/>
            <a:ext cx="3648456" cy="2697480"/>
          </a:xfrm>
          <a:prstGeom prst="roundRect">
            <a:avLst>
              <a:gd name="adj" fmla="val 2373"/>
            </a:avLst>
          </a:prstGeom>
          <a:solidFill>
            <a:srgbClr val="FAEFE5"/>
          </a:solidFill>
          <a:ln w="12700">
            <a:solidFill>
              <a:srgbClr val="D6E1EA"/>
            </a:solidFill>
            <a:prstDash val="solid"/>
          </a:ln>
        </p:spPr>
        <p:txBody>
          <a:bodyPr/>
          <a:lstStyle/>
          <a:p>
            <a:endParaRPr lang="lv-LV"/>
          </a:p>
        </p:txBody>
      </p:sp>
      <p:sp>
        <p:nvSpPr>
          <p:cNvPr id="31" name="Shape 29"/>
          <p:cNvSpPr/>
          <p:nvPr/>
        </p:nvSpPr>
        <p:spPr>
          <a:xfrm>
            <a:off x="8101584" y="2907792"/>
            <a:ext cx="54864" cy="2697480"/>
          </a:xfrm>
          <a:prstGeom prst="rect">
            <a:avLst/>
          </a:prstGeom>
          <a:solidFill>
            <a:srgbClr val="C9793C"/>
          </a:solidFill>
          <a:ln w="12700">
            <a:solidFill>
              <a:srgbClr val="C9793C"/>
            </a:solidFill>
            <a:prstDash val="solid"/>
          </a:ln>
        </p:spPr>
        <p:txBody>
          <a:bodyPr/>
          <a:lstStyle/>
          <a:p>
            <a:endParaRPr lang="lv-LV"/>
          </a:p>
        </p:txBody>
      </p:sp>
      <p:sp>
        <p:nvSpPr>
          <p:cNvPr id="32" name="Text 30"/>
          <p:cNvSpPr/>
          <p:nvPr/>
        </p:nvSpPr>
        <p:spPr>
          <a:xfrm>
            <a:off x="8275320" y="3035808"/>
            <a:ext cx="3346704"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PREM / PROM</a:t>
            </a:r>
            <a:endParaRPr lang="en-US" sz="2000" dirty="0"/>
          </a:p>
        </p:txBody>
      </p:sp>
      <p:sp>
        <p:nvSpPr>
          <p:cNvPr id="33" name="Text 31"/>
          <p:cNvSpPr/>
          <p:nvPr/>
        </p:nvSpPr>
        <p:spPr>
          <a:xfrm>
            <a:off x="8293608" y="3465576"/>
            <a:ext cx="3300984" cy="2020824"/>
          </a:xfrm>
          <a:prstGeom prst="rect">
            <a:avLst/>
          </a:prstGeom>
          <a:noFill/>
          <a:ln/>
        </p:spPr>
        <p:txBody>
          <a:bodyPr wrap="square" lIns="254" tIns="254" rIns="254" bIns="254" rtlCol="0" anchor="ctr">
            <a:normAutofit/>
          </a:bodyPr>
          <a:lstStyle/>
          <a:p>
            <a:pPr marL="203200" indent="-203200">
              <a:buSzPct val="100000"/>
              <a:buChar char="•"/>
            </a:pPr>
            <a:r>
              <a:rPr lang="en-US" sz="1650" dirty="0">
                <a:solidFill>
                  <a:srgbClr val="24323F"/>
                </a:solidFill>
                <a:latin typeface="Aptos" pitchFamily="34" charset="0"/>
                <a:ea typeface="Aptos" pitchFamily="34" charset="-122"/>
                <a:cs typeface="Aptos" pitchFamily="34" charset="-120"/>
              </a:rPr>
              <a:t>Pašreizējā aptauja pēc būtības galvenokārt ir PREM</a:t>
            </a:r>
            <a:endParaRPr lang="en-US" sz="1650" dirty="0"/>
          </a:p>
          <a:p>
            <a:pPr marL="203200" indent="-203200">
              <a:buSzPct val="100000"/>
              <a:buChar char="•"/>
            </a:pPr>
            <a:r>
              <a:rPr lang="en-US" sz="1650" dirty="0">
                <a:solidFill>
                  <a:srgbClr val="24323F"/>
                </a:solidFill>
                <a:latin typeface="Aptos" pitchFamily="34" charset="0"/>
                <a:ea typeface="Aptos" pitchFamily="34" charset="-122"/>
                <a:cs typeface="Aptos" pitchFamily="34" charset="-120"/>
              </a:rPr>
              <a:t>Radioloģijas PREM var atkārtot pēc uzlabojumiem</a:t>
            </a:r>
            <a:endParaRPr lang="en-US" sz="1650" dirty="0"/>
          </a:p>
          <a:p>
            <a:pPr marL="203200" indent="-203200">
              <a:buSzPct val="100000"/>
              <a:buChar char="•"/>
            </a:pPr>
            <a:r>
              <a:rPr lang="en-US" sz="1650" dirty="0">
                <a:solidFill>
                  <a:srgbClr val="24323F"/>
                </a:solidFill>
                <a:latin typeface="Aptos" pitchFamily="34" charset="0"/>
                <a:ea typeface="Aptos" pitchFamily="34" charset="-122"/>
                <a:cs typeface="Aptos" pitchFamily="34" charset="-120"/>
              </a:rPr>
              <a:t>Pilnvērtīgs PROM šajā ciklā netika mērīts</a:t>
            </a:r>
            <a:endParaRPr lang="en-US" sz="1650" dirty="0"/>
          </a:p>
          <a:p>
            <a:pPr marL="203200" indent="-203200">
              <a:buSzPct val="100000"/>
              <a:buChar char="•"/>
            </a:pPr>
            <a:r>
              <a:rPr lang="en-US" sz="1650" dirty="0">
                <a:solidFill>
                  <a:srgbClr val="24323F"/>
                </a:solidFill>
                <a:latin typeface="Aptos" pitchFamily="34" charset="0"/>
                <a:ea typeface="Aptos" pitchFamily="34" charset="-122"/>
                <a:cs typeface="Aptos" pitchFamily="34" charset="-120"/>
              </a:rPr>
              <a:t>PROM izvērtējams ārstēšanas posmā kopā ar MVI onkoloģijā</a:t>
            </a:r>
            <a:endParaRPr lang="en-US" sz="1650" dirty="0"/>
          </a:p>
        </p:txBody>
      </p:sp>
      <p:sp>
        <p:nvSpPr>
          <p:cNvPr id="34"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Datu interpretācijas robežas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Aptauja sniedz pacientu pieredzes signālus, nevis reprezentatīvu kvalitātes auditu</a:t>
            </a:r>
            <a:endParaRPr lang="en-US" sz="1650" dirty="0"/>
          </a:p>
        </p:txBody>
      </p:sp>
      <p:sp>
        <p:nvSpPr>
          <p:cNvPr id="4" name="Shape 2"/>
          <p:cNvSpPr/>
          <p:nvPr/>
        </p:nvSpPr>
        <p:spPr>
          <a:xfrm>
            <a:off x="438912" y="1005840"/>
            <a:ext cx="1572768" cy="256032"/>
          </a:xfrm>
          <a:prstGeom prst="roundRect">
            <a:avLst>
              <a:gd name="adj" fmla="val 21429"/>
            </a:avLst>
          </a:prstGeom>
          <a:solidFill>
            <a:srgbClr val="B84A4A"/>
          </a:solidFill>
          <a:ln w="12700">
            <a:solidFill>
              <a:srgbClr val="B84A4A"/>
            </a:solidFill>
            <a:prstDash val="solid"/>
          </a:ln>
        </p:spPr>
        <p:txBody>
          <a:bodyPr/>
          <a:lstStyle/>
          <a:p>
            <a:endParaRPr lang="lv-LV"/>
          </a:p>
        </p:txBody>
      </p:sp>
      <p:sp>
        <p:nvSpPr>
          <p:cNvPr id="5" name="Text 3"/>
          <p:cNvSpPr/>
          <p:nvPr/>
        </p:nvSpPr>
        <p:spPr>
          <a:xfrm>
            <a:off x="493776" y="1056132"/>
            <a:ext cx="1435608" cy="205740"/>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INTERPRETĀCIJAS ROBEŽAS</a:t>
            </a:r>
            <a:endParaRPr lang="en-US" sz="950" dirty="0"/>
          </a:p>
        </p:txBody>
      </p:sp>
      <p:sp>
        <p:nvSpPr>
          <p:cNvPr id="6" name="Shape 4"/>
          <p:cNvSpPr/>
          <p:nvPr/>
        </p:nvSpPr>
        <p:spPr>
          <a:xfrm>
            <a:off x="438912" y="1481328"/>
            <a:ext cx="5440680" cy="4526280"/>
          </a:xfrm>
          <a:prstGeom prst="roundRect">
            <a:avLst>
              <a:gd name="adj" fmla="val 1414"/>
            </a:avLst>
          </a:prstGeom>
          <a:solidFill>
            <a:srgbClr val="E8F4EE"/>
          </a:solidFill>
          <a:ln w="12700">
            <a:solidFill>
              <a:srgbClr val="D6E1EA"/>
            </a:solidFill>
            <a:prstDash val="solid"/>
          </a:ln>
        </p:spPr>
        <p:txBody>
          <a:bodyPr/>
          <a:lstStyle/>
          <a:p>
            <a:endParaRPr lang="lv-LV"/>
          </a:p>
        </p:txBody>
      </p:sp>
      <p:sp>
        <p:nvSpPr>
          <p:cNvPr id="7" name="Shape 5"/>
          <p:cNvSpPr/>
          <p:nvPr/>
        </p:nvSpPr>
        <p:spPr>
          <a:xfrm>
            <a:off x="438912" y="1481328"/>
            <a:ext cx="54864" cy="4526280"/>
          </a:xfrm>
          <a:prstGeom prst="rect">
            <a:avLst/>
          </a:prstGeom>
          <a:solidFill>
            <a:srgbClr val="2F7D5B"/>
          </a:solidFill>
          <a:ln w="12700">
            <a:solidFill>
              <a:srgbClr val="2F7D5B"/>
            </a:solidFill>
            <a:prstDash val="solid"/>
          </a:ln>
        </p:spPr>
        <p:txBody>
          <a:bodyPr/>
          <a:lstStyle/>
          <a:p>
            <a:endParaRPr lang="lv-LV"/>
          </a:p>
        </p:txBody>
      </p:sp>
      <p:sp>
        <p:nvSpPr>
          <p:cNvPr id="8" name="Text 6"/>
          <p:cNvSpPr/>
          <p:nvPr/>
        </p:nvSpPr>
        <p:spPr>
          <a:xfrm>
            <a:off x="612648" y="1609344"/>
            <a:ext cx="5138928"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Ko dati ļauj</a:t>
            </a:r>
            <a:endParaRPr lang="en-US" sz="2000" dirty="0"/>
          </a:p>
        </p:txBody>
      </p:sp>
      <p:sp>
        <p:nvSpPr>
          <p:cNvPr id="9" name="Text 7"/>
          <p:cNvSpPr/>
          <p:nvPr/>
        </p:nvSpPr>
        <p:spPr>
          <a:xfrm>
            <a:off x="630936" y="2039112"/>
            <a:ext cx="5093208" cy="3849624"/>
          </a:xfrm>
          <a:prstGeom prst="rect">
            <a:avLst/>
          </a:prstGeom>
          <a:noFill/>
          <a:ln/>
        </p:spPr>
        <p:txBody>
          <a:bodyPr wrap="square" lIns="254" tIns="254" rIns="254" bIns="254" rtlCol="0" anchor="ctr">
            <a:normAutofit/>
          </a:bodyPr>
          <a:lstStyle/>
          <a:p>
            <a:pPr marL="203200" indent="-203200">
              <a:buSzPct val="100000"/>
              <a:buChar char="•"/>
            </a:pPr>
            <a:r>
              <a:rPr lang="en-US" sz="1870" dirty="0">
                <a:solidFill>
                  <a:srgbClr val="24323F"/>
                </a:solidFill>
                <a:latin typeface="Aptos" pitchFamily="34" charset="0"/>
                <a:ea typeface="Aptos" pitchFamily="34" charset="-122"/>
                <a:cs typeface="Aptos" pitchFamily="34" charset="-120"/>
              </a:rPr>
              <a:t>Raksturot konkrētās aptaujas dalībnieku pieredzi</a:t>
            </a:r>
            <a:endParaRPr lang="en-US" sz="1870" dirty="0"/>
          </a:p>
          <a:p>
            <a:pPr marL="203200" indent="-203200">
              <a:buSzPct val="100000"/>
              <a:buChar char="•"/>
            </a:pPr>
            <a:r>
              <a:rPr lang="en-US" sz="1870" dirty="0">
                <a:solidFill>
                  <a:srgbClr val="24323F"/>
                </a:solidFill>
                <a:latin typeface="Aptos" pitchFamily="34" charset="0"/>
                <a:ea typeface="Aptos" pitchFamily="34" charset="-122"/>
                <a:cs typeface="Aptos" pitchFamily="34" charset="-120"/>
              </a:rPr>
              <a:t>Identificēt stiprās puses un problēmsignālus</a:t>
            </a:r>
            <a:endParaRPr lang="en-US" sz="1870" dirty="0"/>
          </a:p>
          <a:p>
            <a:pPr marL="203200" indent="-203200">
              <a:buSzPct val="100000"/>
              <a:buChar char="•"/>
            </a:pPr>
            <a:r>
              <a:rPr lang="en-US" sz="1870" dirty="0">
                <a:solidFill>
                  <a:srgbClr val="24323F"/>
                </a:solidFill>
                <a:latin typeface="Aptos" pitchFamily="34" charset="0"/>
                <a:ea typeface="Aptos" pitchFamily="34" charset="-122"/>
                <a:cs typeface="Aptos" pitchFamily="34" charset="-120"/>
              </a:rPr>
              <a:t>Salīdzināt atbilžu grupas aprakstošā līmenī</a:t>
            </a:r>
            <a:endParaRPr lang="en-US" sz="1870" dirty="0"/>
          </a:p>
          <a:p>
            <a:pPr marL="203200" indent="-203200">
              <a:buSzPct val="100000"/>
              <a:buChar char="•"/>
            </a:pPr>
            <a:r>
              <a:rPr lang="en-US" sz="1870" dirty="0">
                <a:solidFill>
                  <a:srgbClr val="24323F"/>
                </a:solidFill>
                <a:latin typeface="Aptos" pitchFamily="34" charset="0"/>
                <a:ea typeface="Aptos" pitchFamily="34" charset="-122"/>
                <a:cs typeface="Aptos" pitchFamily="34" charset="-120"/>
              </a:rPr>
              <a:t>Definēt prioritātes turpmākai izvērtēšanai un pilotuzlabojumiem</a:t>
            </a:r>
            <a:endParaRPr lang="en-US" sz="1870" dirty="0"/>
          </a:p>
        </p:txBody>
      </p:sp>
      <p:sp>
        <p:nvSpPr>
          <p:cNvPr id="10" name="Shape 8"/>
          <p:cNvSpPr/>
          <p:nvPr/>
        </p:nvSpPr>
        <p:spPr>
          <a:xfrm>
            <a:off x="6126480" y="1481328"/>
            <a:ext cx="5623560" cy="4526280"/>
          </a:xfrm>
          <a:prstGeom prst="roundRect">
            <a:avLst>
              <a:gd name="adj" fmla="val 1414"/>
            </a:avLst>
          </a:prstGeom>
          <a:solidFill>
            <a:srgbClr val="F8EAEA"/>
          </a:solidFill>
          <a:ln w="12700">
            <a:solidFill>
              <a:srgbClr val="D6E1EA"/>
            </a:solidFill>
            <a:prstDash val="solid"/>
          </a:ln>
        </p:spPr>
        <p:txBody>
          <a:bodyPr/>
          <a:lstStyle/>
          <a:p>
            <a:endParaRPr lang="lv-LV"/>
          </a:p>
        </p:txBody>
      </p:sp>
      <p:sp>
        <p:nvSpPr>
          <p:cNvPr id="11" name="Shape 9"/>
          <p:cNvSpPr/>
          <p:nvPr/>
        </p:nvSpPr>
        <p:spPr>
          <a:xfrm>
            <a:off x="6126480" y="1481328"/>
            <a:ext cx="54864" cy="4526280"/>
          </a:xfrm>
          <a:prstGeom prst="rect">
            <a:avLst/>
          </a:prstGeom>
          <a:solidFill>
            <a:srgbClr val="B84A4A"/>
          </a:solidFill>
          <a:ln w="12700">
            <a:solidFill>
              <a:srgbClr val="B84A4A"/>
            </a:solidFill>
            <a:prstDash val="solid"/>
          </a:ln>
        </p:spPr>
        <p:txBody>
          <a:bodyPr/>
          <a:lstStyle/>
          <a:p>
            <a:endParaRPr lang="lv-LV"/>
          </a:p>
        </p:txBody>
      </p:sp>
      <p:sp>
        <p:nvSpPr>
          <p:cNvPr id="12" name="Text 10"/>
          <p:cNvSpPr/>
          <p:nvPr/>
        </p:nvSpPr>
        <p:spPr>
          <a:xfrm>
            <a:off x="6300216" y="1609344"/>
            <a:ext cx="5321808"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Ko dati neļauj</a:t>
            </a:r>
            <a:endParaRPr lang="en-US" sz="2000" dirty="0"/>
          </a:p>
        </p:txBody>
      </p:sp>
      <p:sp>
        <p:nvSpPr>
          <p:cNvPr id="13" name="Text 11"/>
          <p:cNvSpPr/>
          <p:nvPr/>
        </p:nvSpPr>
        <p:spPr>
          <a:xfrm>
            <a:off x="6318504" y="2039112"/>
            <a:ext cx="5276088" cy="3849624"/>
          </a:xfrm>
          <a:prstGeom prst="rect">
            <a:avLst/>
          </a:prstGeom>
          <a:noFill/>
          <a:ln/>
        </p:spPr>
        <p:txBody>
          <a:bodyPr wrap="square" lIns="254" tIns="254" rIns="254" bIns="254" rtlCol="0" anchor="ctr">
            <a:normAutofit/>
          </a:bodyPr>
          <a:lstStyle/>
          <a:p>
            <a:pPr marL="203200" indent="-203200">
              <a:buSzPct val="100000"/>
              <a:buChar char="•"/>
            </a:pPr>
            <a:r>
              <a:rPr lang="en-US" sz="1810" dirty="0">
                <a:solidFill>
                  <a:srgbClr val="24323F"/>
                </a:solidFill>
                <a:latin typeface="Aptos" pitchFamily="34" charset="0"/>
                <a:ea typeface="Aptos" pitchFamily="34" charset="-122"/>
                <a:cs typeface="Aptos" pitchFamily="34" charset="-120"/>
              </a:rPr>
              <a:t>Vispārināt rezultātus uz visu Latvijas onkoloģisko pacientu populāciju</a:t>
            </a:r>
            <a:endParaRPr lang="en-US" sz="1810" dirty="0"/>
          </a:p>
          <a:p>
            <a:pPr marL="203200" indent="-203200">
              <a:buSzPct val="100000"/>
              <a:buChar char="•"/>
            </a:pPr>
            <a:r>
              <a:rPr lang="en-US" sz="1810" dirty="0">
                <a:solidFill>
                  <a:srgbClr val="24323F"/>
                </a:solidFill>
                <a:latin typeface="Aptos" pitchFamily="34" charset="0"/>
                <a:ea typeface="Aptos" pitchFamily="34" charset="-122"/>
                <a:cs typeface="Aptos" pitchFamily="34" charset="-120"/>
              </a:rPr>
              <a:t>Salīdzināt konkrētu ārstniecības iestāžu kvalitāti</a:t>
            </a:r>
            <a:endParaRPr lang="en-US" sz="1810" dirty="0"/>
          </a:p>
          <a:p>
            <a:pPr marL="203200" indent="-203200">
              <a:buSzPct val="100000"/>
              <a:buChar char="•"/>
            </a:pPr>
            <a:r>
              <a:rPr lang="en-US" sz="1810" dirty="0">
                <a:solidFill>
                  <a:srgbClr val="24323F"/>
                </a:solidFill>
                <a:latin typeface="Aptos" pitchFamily="34" charset="0"/>
                <a:ea typeface="Aptos" pitchFamily="34" charset="-122"/>
                <a:cs typeface="Aptos" pitchFamily="34" charset="-120"/>
              </a:rPr>
              <a:t>Aprēķināt precīzu vidējo laiku no simptoma līdz diagnozei</a:t>
            </a:r>
            <a:endParaRPr lang="en-US" sz="1810" dirty="0"/>
          </a:p>
          <a:p>
            <a:pPr marL="203200" indent="-203200">
              <a:buSzPct val="100000"/>
              <a:buChar char="•"/>
            </a:pPr>
            <a:r>
              <a:rPr lang="en-US" sz="1810" dirty="0">
                <a:solidFill>
                  <a:srgbClr val="24323F"/>
                </a:solidFill>
                <a:latin typeface="Aptos" pitchFamily="34" charset="0"/>
                <a:ea typeface="Aptos" pitchFamily="34" charset="-122"/>
                <a:cs typeface="Aptos" pitchFamily="34" charset="-120"/>
              </a:rPr>
              <a:t>Pierādīt cēloņsakarības vai noteikt atkārtotu izmeklējumu konkrētos cēloņus</a:t>
            </a:r>
            <a:endParaRPr lang="en-US" sz="1810" dirty="0"/>
          </a:p>
          <a:p>
            <a:pPr marL="203200" indent="-203200">
              <a:buSzPct val="100000"/>
              <a:buChar char="•"/>
            </a:pPr>
            <a:r>
              <a:rPr lang="en-US" sz="1810" dirty="0">
                <a:solidFill>
                  <a:srgbClr val="24323F"/>
                </a:solidFill>
                <a:latin typeface="Aptos" pitchFamily="34" charset="0"/>
                <a:ea typeface="Aptos" pitchFamily="34" charset="-122"/>
                <a:cs typeface="Aptos" pitchFamily="34" charset="-120"/>
              </a:rPr>
              <a:t>Interpretēt atvērto komentāru biežumu kā problēmas prevalenci populācijā</a:t>
            </a:r>
            <a:endParaRPr lang="en-US" sz="181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Respondentu profils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Rezultāti visprecīzāk raksturo šīs aptaujas dalībnieku pieredzi</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RESPONDENTI</a:t>
            </a:r>
            <a:endParaRPr lang="en-US" sz="950" dirty="0"/>
          </a:p>
        </p:txBody>
      </p:sp>
      <p:sp>
        <p:nvSpPr>
          <p:cNvPr id="6" name="Shape 4"/>
          <p:cNvSpPr/>
          <p:nvPr/>
        </p:nvSpPr>
        <p:spPr>
          <a:xfrm>
            <a:off x="438912" y="1481328"/>
            <a:ext cx="2743200" cy="1298448"/>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438912" y="1481328"/>
            <a:ext cx="54864" cy="1298448"/>
          </a:xfrm>
          <a:prstGeom prst="rect">
            <a:avLst/>
          </a:prstGeom>
          <a:solidFill>
            <a:srgbClr val="2C6E9F"/>
          </a:solidFill>
          <a:ln w="12700">
            <a:solidFill>
              <a:srgbClr val="2C6E9F"/>
            </a:solidFill>
            <a:prstDash val="solid"/>
          </a:ln>
        </p:spPr>
        <p:txBody>
          <a:bodyPr/>
          <a:lstStyle/>
          <a:p>
            <a:endParaRPr lang="lv-LV"/>
          </a:p>
        </p:txBody>
      </p:sp>
      <p:sp>
        <p:nvSpPr>
          <p:cNvPr id="8" name="Text 6"/>
          <p:cNvSpPr/>
          <p:nvPr/>
        </p:nvSpPr>
        <p:spPr>
          <a:xfrm>
            <a:off x="603504" y="1609344"/>
            <a:ext cx="246888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C6E9F"/>
                </a:solidFill>
                <a:latin typeface="Aptos Display" pitchFamily="34" charset="0"/>
                <a:ea typeface="Aptos Display" pitchFamily="34" charset="-122"/>
                <a:cs typeface="Aptos Display" pitchFamily="34" charset="-120"/>
              </a:rPr>
              <a:t>87,1 %</a:t>
            </a:r>
            <a:endParaRPr lang="en-US" sz="2400" dirty="0"/>
          </a:p>
        </p:txBody>
      </p:sp>
      <p:sp>
        <p:nvSpPr>
          <p:cNvPr id="9" name="Text 7"/>
          <p:cNvSpPr/>
          <p:nvPr/>
        </p:nvSpPr>
        <p:spPr>
          <a:xfrm>
            <a:off x="603504" y="2011680"/>
            <a:ext cx="2487168" cy="64008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sievietes (n=237 no 272)</a:t>
            </a:r>
            <a:endParaRPr lang="en-US" sz="1320" dirty="0"/>
          </a:p>
        </p:txBody>
      </p:sp>
      <p:sp>
        <p:nvSpPr>
          <p:cNvPr id="10" name="Shape 8"/>
          <p:cNvSpPr/>
          <p:nvPr/>
        </p:nvSpPr>
        <p:spPr>
          <a:xfrm>
            <a:off x="3364992" y="1481328"/>
            <a:ext cx="2743200" cy="1298448"/>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11" name="Shape 9"/>
          <p:cNvSpPr/>
          <p:nvPr/>
        </p:nvSpPr>
        <p:spPr>
          <a:xfrm>
            <a:off x="3364992" y="1481328"/>
            <a:ext cx="54864" cy="1298448"/>
          </a:xfrm>
          <a:prstGeom prst="rect">
            <a:avLst/>
          </a:prstGeom>
          <a:solidFill>
            <a:srgbClr val="2F7F7B"/>
          </a:solidFill>
          <a:ln w="12700">
            <a:solidFill>
              <a:srgbClr val="2F7F7B"/>
            </a:solidFill>
            <a:prstDash val="solid"/>
          </a:ln>
        </p:spPr>
        <p:txBody>
          <a:bodyPr/>
          <a:lstStyle/>
          <a:p>
            <a:endParaRPr lang="lv-LV"/>
          </a:p>
        </p:txBody>
      </p:sp>
      <p:sp>
        <p:nvSpPr>
          <p:cNvPr id="12" name="Text 10"/>
          <p:cNvSpPr/>
          <p:nvPr/>
        </p:nvSpPr>
        <p:spPr>
          <a:xfrm>
            <a:off x="3529584" y="1609344"/>
            <a:ext cx="246888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F7B"/>
                </a:solidFill>
                <a:latin typeface="Aptos Display" pitchFamily="34" charset="0"/>
                <a:ea typeface="Aptos Display" pitchFamily="34" charset="-122"/>
                <a:cs typeface="Aptos Display" pitchFamily="34" charset="-120"/>
              </a:rPr>
              <a:t>61,8 %</a:t>
            </a:r>
            <a:endParaRPr lang="en-US" sz="2400" dirty="0"/>
          </a:p>
        </p:txBody>
      </p:sp>
      <p:sp>
        <p:nvSpPr>
          <p:cNvPr id="13" name="Text 11"/>
          <p:cNvSpPr/>
          <p:nvPr/>
        </p:nvSpPr>
        <p:spPr>
          <a:xfrm>
            <a:off x="3529584" y="2011680"/>
            <a:ext cx="2487168" cy="64008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augstākā izglītība (n=168 no 272)</a:t>
            </a:r>
            <a:endParaRPr lang="en-US" sz="1320" dirty="0"/>
          </a:p>
        </p:txBody>
      </p:sp>
      <p:sp>
        <p:nvSpPr>
          <p:cNvPr id="14" name="Shape 12"/>
          <p:cNvSpPr/>
          <p:nvPr/>
        </p:nvSpPr>
        <p:spPr>
          <a:xfrm>
            <a:off x="6291072" y="1481328"/>
            <a:ext cx="2743200" cy="1298448"/>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15" name="Shape 13"/>
          <p:cNvSpPr/>
          <p:nvPr/>
        </p:nvSpPr>
        <p:spPr>
          <a:xfrm>
            <a:off x="6291072" y="1481328"/>
            <a:ext cx="54864" cy="1298448"/>
          </a:xfrm>
          <a:prstGeom prst="rect">
            <a:avLst/>
          </a:prstGeom>
          <a:solidFill>
            <a:srgbClr val="C9793C"/>
          </a:solidFill>
          <a:ln w="12700">
            <a:solidFill>
              <a:srgbClr val="C9793C"/>
            </a:solidFill>
            <a:prstDash val="solid"/>
          </a:ln>
        </p:spPr>
        <p:txBody>
          <a:bodyPr/>
          <a:lstStyle/>
          <a:p>
            <a:endParaRPr lang="lv-LV"/>
          </a:p>
        </p:txBody>
      </p:sp>
      <p:sp>
        <p:nvSpPr>
          <p:cNvPr id="16" name="Text 14"/>
          <p:cNvSpPr/>
          <p:nvPr/>
        </p:nvSpPr>
        <p:spPr>
          <a:xfrm>
            <a:off x="6455664" y="1609344"/>
            <a:ext cx="246888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34,9 %</a:t>
            </a:r>
            <a:endParaRPr lang="en-US" sz="2400" dirty="0"/>
          </a:p>
        </p:txBody>
      </p:sp>
      <p:sp>
        <p:nvSpPr>
          <p:cNvPr id="17" name="Text 15"/>
          <p:cNvSpPr/>
          <p:nvPr/>
        </p:nvSpPr>
        <p:spPr>
          <a:xfrm>
            <a:off x="6455664" y="2011680"/>
            <a:ext cx="2487168" cy="64008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Rīga kā dzīvesvieta (n=95 no 272)</a:t>
            </a:r>
            <a:endParaRPr lang="en-US" sz="1320" dirty="0"/>
          </a:p>
        </p:txBody>
      </p:sp>
      <p:sp>
        <p:nvSpPr>
          <p:cNvPr id="18" name="Shape 16"/>
          <p:cNvSpPr/>
          <p:nvPr/>
        </p:nvSpPr>
        <p:spPr>
          <a:xfrm>
            <a:off x="9217152" y="1481328"/>
            <a:ext cx="2532888" cy="1298448"/>
          </a:xfrm>
          <a:prstGeom prst="roundRect">
            <a:avLst>
              <a:gd name="adj" fmla="val 4930"/>
            </a:avLst>
          </a:prstGeom>
          <a:solidFill>
            <a:srgbClr val="FFFFFF"/>
          </a:solidFill>
          <a:ln w="12700">
            <a:solidFill>
              <a:srgbClr val="D6E1EA"/>
            </a:solidFill>
            <a:prstDash val="solid"/>
          </a:ln>
        </p:spPr>
        <p:txBody>
          <a:bodyPr/>
          <a:lstStyle/>
          <a:p>
            <a:endParaRPr lang="lv-LV"/>
          </a:p>
        </p:txBody>
      </p:sp>
      <p:sp>
        <p:nvSpPr>
          <p:cNvPr id="19" name="Shape 17"/>
          <p:cNvSpPr/>
          <p:nvPr/>
        </p:nvSpPr>
        <p:spPr>
          <a:xfrm>
            <a:off x="9217152" y="1481328"/>
            <a:ext cx="54864" cy="1298448"/>
          </a:xfrm>
          <a:prstGeom prst="rect">
            <a:avLst/>
          </a:prstGeom>
          <a:solidFill>
            <a:srgbClr val="2F7D5B"/>
          </a:solidFill>
          <a:ln w="12700">
            <a:solidFill>
              <a:srgbClr val="2F7D5B"/>
            </a:solidFill>
            <a:prstDash val="solid"/>
          </a:ln>
        </p:spPr>
        <p:txBody>
          <a:bodyPr/>
          <a:lstStyle/>
          <a:p>
            <a:endParaRPr lang="lv-LV"/>
          </a:p>
        </p:txBody>
      </p:sp>
      <p:sp>
        <p:nvSpPr>
          <p:cNvPr id="20" name="Text 18"/>
          <p:cNvSpPr/>
          <p:nvPr/>
        </p:nvSpPr>
        <p:spPr>
          <a:xfrm>
            <a:off x="9381744" y="1609344"/>
            <a:ext cx="2258568"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D5B"/>
                </a:solidFill>
                <a:latin typeface="Aptos Display" pitchFamily="34" charset="0"/>
                <a:ea typeface="Aptos Display" pitchFamily="34" charset="-122"/>
                <a:cs typeface="Aptos Display" pitchFamily="34" charset="-120"/>
              </a:rPr>
              <a:t>37</a:t>
            </a:r>
            <a:endParaRPr lang="en-US" sz="2400" dirty="0"/>
          </a:p>
        </p:txBody>
      </p:sp>
      <p:sp>
        <p:nvSpPr>
          <p:cNvPr id="21" name="Text 19"/>
          <p:cNvSpPr/>
          <p:nvPr/>
        </p:nvSpPr>
        <p:spPr>
          <a:xfrm>
            <a:off x="9381744" y="2011680"/>
            <a:ext cx="2276856" cy="64008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dzīvesvietas pašvaldību / valstspilsētu kategorijas</a:t>
            </a:r>
            <a:endParaRPr lang="en-US" sz="1320" dirty="0"/>
          </a:p>
        </p:txBody>
      </p:sp>
      <p:sp>
        <p:nvSpPr>
          <p:cNvPr id="22" name="Shape 20"/>
          <p:cNvSpPr/>
          <p:nvPr/>
        </p:nvSpPr>
        <p:spPr>
          <a:xfrm>
            <a:off x="438912" y="3063240"/>
            <a:ext cx="5440680" cy="2240280"/>
          </a:xfrm>
          <a:prstGeom prst="roundRect">
            <a:avLst>
              <a:gd name="adj" fmla="val 2857"/>
            </a:avLst>
          </a:prstGeom>
          <a:solidFill>
            <a:srgbClr val="EEF5FA"/>
          </a:solidFill>
          <a:ln w="12700">
            <a:solidFill>
              <a:srgbClr val="D6E1EA"/>
            </a:solidFill>
            <a:prstDash val="solid"/>
          </a:ln>
        </p:spPr>
        <p:txBody>
          <a:bodyPr/>
          <a:lstStyle/>
          <a:p>
            <a:endParaRPr lang="lv-LV"/>
          </a:p>
        </p:txBody>
      </p:sp>
      <p:sp>
        <p:nvSpPr>
          <p:cNvPr id="23" name="Shape 21"/>
          <p:cNvSpPr/>
          <p:nvPr/>
        </p:nvSpPr>
        <p:spPr>
          <a:xfrm>
            <a:off x="438912" y="3063240"/>
            <a:ext cx="54864" cy="2240280"/>
          </a:xfrm>
          <a:prstGeom prst="rect">
            <a:avLst/>
          </a:prstGeom>
          <a:solidFill>
            <a:srgbClr val="2C6E9F"/>
          </a:solidFill>
          <a:ln w="12700">
            <a:solidFill>
              <a:srgbClr val="2C6E9F"/>
            </a:solidFill>
            <a:prstDash val="solid"/>
          </a:ln>
        </p:spPr>
        <p:txBody>
          <a:bodyPr/>
          <a:lstStyle/>
          <a:p>
            <a:endParaRPr lang="lv-LV"/>
          </a:p>
        </p:txBody>
      </p:sp>
      <p:sp>
        <p:nvSpPr>
          <p:cNvPr id="24" name="Text 22"/>
          <p:cNvSpPr/>
          <p:nvPr/>
        </p:nvSpPr>
        <p:spPr>
          <a:xfrm>
            <a:off x="612648" y="3191256"/>
            <a:ext cx="513892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Vecuma struktūras izcēlums</a:t>
            </a:r>
            <a:endParaRPr lang="en-US" sz="2000" dirty="0"/>
          </a:p>
        </p:txBody>
      </p:sp>
      <p:sp>
        <p:nvSpPr>
          <p:cNvPr id="25" name="Text 23"/>
          <p:cNvSpPr/>
          <p:nvPr/>
        </p:nvSpPr>
        <p:spPr>
          <a:xfrm>
            <a:off x="612648" y="3593592"/>
            <a:ext cx="5129784" cy="1581912"/>
          </a:xfrm>
          <a:prstGeom prst="rect">
            <a:avLst/>
          </a:prstGeom>
          <a:noFill/>
          <a:ln/>
        </p:spPr>
        <p:txBody>
          <a:bodyPr wrap="square" lIns="254" tIns="254" rIns="254" bIns="254" rtlCol="0" anchor="t">
            <a:normAutofit/>
          </a:bodyPr>
          <a:lstStyle/>
          <a:p>
            <a:pPr marL="0" indent="0">
              <a:buNone/>
            </a:pPr>
            <a:r>
              <a:rPr lang="en-US" sz="2000" dirty="0">
                <a:solidFill>
                  <a:srgbClr val="24323F"/>
                </a:solidFill>
                <a:latin typeface="Aptos" pitchFamily="34" charset="0"/>
                <a:ea typeface="Aptos" pitchFamily="34" charset="-122"/>
                <a:cs typeface="Aptos" pitchFamily="34" charset="-120"/>
              </a:rPr>
              <a:t>50–59 gadi — 35,3 %</a:t>
            </a:r>
            <a:endParaRPr lang="en-US" sz="2000" dirty="0"/>
          </a:p>
          <a:p>
            <a:pPr marL="0" indent="0">
              <a:buNone/>
            </a:pPr>
            <a:r>
              <a:rPr lang="en-US" sz="2000" dirty="0">
                <a:solidFill>
                  <a:srgbClr val="24323F"/>
                </a:solidFill>
                <a:latin typeface="Aptos" pitchFamily="34" charset="0"/>
                <a:ea typeface="Aptos" pitchFamily="34" charset="-122"/>
                <a:cs typeface="Aptos" pitchFamily="34" charset="-120"/>
              </a:rPr>
              <a:t>40–49 gadi — 23,5 %</a:t>
            </a:r>
            <a:endParaRPr lang="en-US" sz="2000" dirty="0"/>
          </a:p>
          <a:p>
            <a:pPr marL="0" indent="0">
              <a:buNone/>
            </a:pPr>
            <a:r>
              <a:rPr lang="en-US" sz="2000" dirty="0">
                <a:solidFill>
                  <a:srgbClr val="24323F"/>
                </a:solidFill>
                <a:latin typeface="Aptos" pitchFamily="34" charset="0"/>
                <a:ea typeface="Aptos" pitchFamily="34" charset="-122"/>
                <a:cs typeface="Aptos" pitchFamily="34" charset="-120"/>
              </a:rPr>
              <a:t>60–69 gadi — 20,6 %</a:t>
            </a:r>
            <a:endParaRPr lang="en-US" sz="2000" dirty="0"/>
          </a:p>
        </p:txBody>
      </p:sp>
      <p:sp>
        <p:nvSpPr>
          <p:cNvPr id="26" name="Shape 24"/>
          <p:cNvSpPr/>
          <p:nvPr/>
        </p:nvSpPr>
        <p:spPr>
          <a:xfrm>
            <a:off x="6126480" y="3063240"/>
            <a:ext cx="5623560" cy="2240280"/>
          </a:xfrm>
          <a:prstGeom prst="roundRect">
            <a:avLst>
              <a:gd name="adj" fmla="val 2857"/>
            </a:avLst>
          </a:prstGeom>
          <a:solidFill>
            <a:srgbClr val="FAEFE5"/>
          </a:solidFill>
          <a:ln w="12700">
            <a:solidFill>
              <a:srgbClr val="D6E1EA"/>
            </a:solidFill>
            <a:prstDash val="solid"/>
          </a:ln>
        </p:spPr>
        <p:txBody>
          <a:bodyPr/>
          <a:lstStyle/>
          <a:p>
            <a:endParaRPr lang="lv-LV"/>
          </a:p>
        </p:txBody>
      </p:sp>
      <p:sp>
        <p:nvSpPr>
          <p:cNvPr id="27" name="Shape 25"/>
          <p:cNvSpPr/>
          <p:nvPr/>
        </p:nvSpPr>
        <p:spPr>
          <a:xfrm>
            <a:off x="6126480" y="3063240"/>
            <a:ext cx="54864" cy="2240280"/>
          </a:xfrm>
          <a:prstGeom prst="rect">
            <a:avLst/>
          </a:prstGeom>
          <a:solidFill>
            <a:srgbClr val="C9793C"/>
          </a:solidFill>
          <a:ln w="12700">
            <a:solidFill>
              <a:srgbClr val="C9793C"/>
            </a:solidFill>
            <a:prstDash val="solid"/>
          </a:ln>
        </p:spPr>
        <p:txBody>
          <a:bodyPr/>
          <a:lstStyle/>
          <a:p>
            <a:endParaRPr lang="lv-LV"/>
          </a:p>
        </p:txBody>
      </p:sp>
      <p:sp>
        <p:nvSpPr>
          <p:cNvPr id="28" name="Text 26"/>
          <p:cNvSpPr/>
          <p:nvPr/>
        </p:nvSpPr>
        <p:spPr>
          <a:xfrm>
            <a:off x="6300216" y="3191256"/>
            <a:ext cx="532180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Interpretācija</a:t>
            </a:r>
            <a:endParaRPr lang="en-US" sz="2000" dirty="0"/>
          </a:p>
        </p:txBody>
      </p:sp>
      <p:sp>
        <p:nvSpPr>
          <p:cNvPr id="29" name="Text 27"/>
          <p:cNvSpPr/>
          <p:nvPr/>
        </p:nvSpPr>
        <p:spPr>
          <a:xfrm>
            <a:off x="6300216" y="3593592"/>
            <a:ext cx="5312664" cy="1581912"/>
          </a:xfrm>
          <a:prstGeom prst="rect">
            <a:avLst/>
          </a:prstGeom>
          <a:noFill/>
          <a:ln/>
        </p:spPr>
        <p:txBody>
          <a:bodyPr wrap="square" lIns="254" tIns="254" rIns="254" bIns="254" rtlCol="0" anchor="t">
            <a:normAutofit/>
          </a:bodyPr>
          <a:lstStyle/>
          <a:p>
            <a:pPr marL="0" indent="0">
              <a:buNone/>
            </a:pPr>
            <a:r>
              <a:rPr lang="en-US" sz="1900" dirty="0">
                <a:solidFill>
                  <a:srgbClr val="24323F"/>
                </a:solidFill>
                <a:latin typeface="Aptos" pitchFamily="34" charset="0"/>
                <a:ea typeface="Aptos" pitchFamily="34" charset="-122"/>
                <a:cs typeface="Aptos" pitchFamily="34" charset="-120"/>
              </a:rPr>
              <a:t>Sieviešu un augstākās izglītības respondentu pārsvars ierobežo rezultātu vispārināmību. Dzīvesvieta nav pielīdzināma ārstniecības iestādei, kurā pacients saņēmis pakalpojumu.</a:t>
            </a:r>
            <a:endParaRPr lang="en-US" sz="1900" dirty="0"/>
          </a:p>
        </p:txBody>
      </p:sp>
      <p:sp>
        <p:nvSpPr>
          <p:cNvPr id="30"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Vadības kopsavilkums: galvenie signāli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Radioloģijas stiprās puses pastāv līdzās gaidīšanas, informācijas un koordinācijas problēmām</a:t>
            </a:r>
            <a:endParaRPr lang="en-US" sz="1650" dirty="0"/>
          </a:p>
        </p:txBody>
      </p:sp>
      <p:sp>
        <p:nvSpPr>
          <p:cNvPr id="4" name="Shape 2"/>
          <p:cNvSpPr/>
          <p:nvPr/>
        </p:nvSpPr>
        <p:spPr>
          <a:xfrm>
            <a:off x="438912" y="1005840"/>
            <a:ext cx="1572768" cy="347472"/>
          </a:xfrm>
          <a:prstGeom prst="roundRect">
            <a:avLst>
              <a:gd name="adj" fmla="val 21429"/>
            </a:avLst>
          </a:prstGeom>
          <a:solidFill>
            <a:srgbClr val="173B5E"/>
          </a:solidFill>
          <a:ln w="12700">
            <a:solidFill>
              <a:srgbClr val="173B5E"/>
            </a:solidFill>
            <a:prstDash val="solid"/>
          </a:ln>
        </p:spPr>
        <p:txBody>
          <a:bodyPr/>
          <a:lstStyle/>
          <a:p>
            <a:endParaRPr lang="lv-LV"/>
          </a:p>
        </p:txBody>
      </p:sp>
      <p:sp>
        <p:nvSpPr>
          <p:cNvPr id="5" name="Text 3"/>
          <p:cNvSpPr/>
          <p:nvPr/>
        </p:nvSpPr>
        <p:spPr>
          <a:xfrm>
            <a:off x="521208" y="1100384"/>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VADĪBAS KOPSAVILKUMS</a:t>
            </a:r>
            <a:endParaRPr lang="en-US" sz="950" dirty="0"/>
          </a:p>
        </p:txBody>
      </p:sp>
      <p:sp>
        <p:nvSpPr>
          <p:cNvPr id="6" name="Shape 4"/>
          <p:cNvSpPr/>
          <p:nvPr/>
        </p:nvSpPr>
        <p:spPr>
          <a:xfrm>
            <a:off x="438912" y="1481328"/>
            <a:ext cx="2615184" cy="1371600"/>
          </a:xfrm>
          <a:prstGeom prst="roundRect">
            <a:avLst>
              <a:gd name="adj" fmla="val 4667"/>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438912" y="1481328"/>
            <a:ext cx="54864" cy="1371600"/>
          </a:xfrm>
          <a:prstGeom prst="rect">
            <a:avLst/>
          </a:prstGeom>
          <a:solidFill>
            <a:srgbClr val="C9793C"/>
          </a:solidFill>
          <a:ln w="12700">
            <a:solidFill>
              <a:srgbClr val="C9793C"/>
            </a:solidFill>
            <a:prstDash val="solid"/>
          </a:ln>
        </p:spPr>
        <p:txBody>
          <a:bodyPr/>
          <a:lstStyle/>
          <a:p>
            <a:endParaRPr lang="lv-LV"/>
          </a:p>
        </p:txBody>
      </p:sp>
      <p:sp>
        <p:nvSpPr>
          <p:cNvPr id="8" name="Text 6"/>
          <p:cNvSpPr/>
          <p:nvPr/>
        </p:nvSpPr>
        <p:spPr>
          <a:xfrm>
            <a:off x="603504" y="1609344"/>
            <a:ext cx="2340864" cy="347472"/>
          </a:xfrm>
          <a:prstGeom prst="rect">
            <a:avLst/>
          </a:prstGeom>
          <a:noFill/>
          <a:ln/>
        </p:spPr>
        <p:txBody>
          <a:bodyPr wrap="square" lIns="0" tIns="0" rIns="0" bIns="0" rtlCol="0" anchor="ctr">
            <a:normAutofit/>
          </a:bodyPr>
          <a:lstStyle/>
          <a:p>
            <a:pPr marL="0" indent="0">
              <a:buNone/>
            </a:pPr>
            <a:r>
              <a:rPr lang="en-US" b="1" dirty="0">
                <a:solidFill>
                  <a:srgbClr val="C9793C"/>
                </a:solidFill>
                <a:latin typeface="Aptos Display" pitchFamily="34" charset="0"/>
                <a:ea typeface="Aptos Display" pitchFamily="34" charset="-122"/>
                <a:cs typeface="Aptos Display" pitchFamily="34" charset="-120"/>
              </a:rPr>
              <a:t>33,5 %</a:t>
            </a:r>
            <a:endParaRPr lang="en-US" dirty="0"/>
          </a:p>
        </p:txBody>
      </p:sp>
      <p:sp>
        <p:nvSpPr>
          <p:cNvPr id="9" name="Text 7"/>
          <p:cNvSpPr/>
          <p:nvPr/>
        </p:nvSpPr>
        <p:spPr>
          <a:xfrm>
            <a:off x="603504" y="2011680"/>
            <a:ext cx="2359152" cy="713232"/>
          </a:xfrm>
          <a:prstGeom prst="rect">
            <a:avLst/>
          </a:prstGeom>
          <a:noFill/>
          <a:ln/>
        </p:spPr>
        <p:txBody>
          <a:bodyPr wrap="square" lIns="254" tIns="254" rIns="254" bIns="254" rtlCol="0" anchor="ctr">
            <a:normAutofit/>
          </a:bodyPr>
          <a:lstStyle/>
          <a:p>
            <a:pPr marL="0" indent="0">
              <a:buNone/>
            </a:pPr>
            <a:r>
              <a:rPr lang="en-US" dirty="0">
                <a:solidFill>
                  <a:srgbClr val="24323F"/>
                </a:solidFill>
                <a:latin typeface="Aptos" pitchFamily="34" charset="0"/>
                <a:ea typeface="Aptos" pitchFamily="34" charset="-122"/>
                <a:cs typeface="Aptos" pitchFamily="34" charset="-120"/>
              </a:rPr>
              <a:t>līdz speciālistam pēc ≥1 mēneša</a:t>
            </a:r>
            <a:endParaRPr lang="en-US" dirty="0"/>
          </a:p>
        </p:txBody>
      </p:sp>
      <p:sp>
        <p:nvSpPr>
          <p:cNvPr id="10" name="Shape 8"/>
          <p:cNvSpPr/>
          <p:nvPr/>
        </p:nvSpPr>
        <p:spPr>
          <a:xfrm>
            <a:off x="3273552" y="1481328"/>
            <a:ext cx="2615184" cy="1371600"/>
          </a:xfrm>
          <a:prstGeom prst="roundRect">
            <a:avLst>
              <a:gd name="adj" fmla="val 4667"/>
            </a:avLst>
          </a:prstGeom>
          <a:solidFill>
            <a:srgbClr val="FFFFFF"/>
          </a:solidFill>
          <a:ln w="12700">
            <a:solidFill>
              <a:srgbClr val="D6E1EA"/>
            </a:solidFill>
            <a:prstDash val="solid"/>
          </a:ln>
        </p:spPr>
        <p:txBody>
          <a:bodyPr/>
          <a:lstStyle/>
          <a:p>
            <a:endParaRPr lang="lv-LV"/>
          </a:p>
        </p:txBody>
      </p:sp>
      <p:sp>
        <p:nvSpPr>
          <p:cNvPr id="11" name="Shape 9"/>
          <p:cNvSpPr/>
          <p:nvPr/>
        </p:nvSpPr>
        <p:spPr>
          <a:xfrm>
            <a:off x="3273552" y="1481328"/>
            <a:ext cx="54864" cy="1371600"/>
          </a:xfrm>
          <a:prstGeom prst="rect">
            <a:avLst/>
          </a:prstGeom>
          <a:solidFill>
            <a:srgbClr val="C9793C"/>
          </a:solidFill>
          <a:ln w="12700">
            <a:solidFill>
              <a:srgbClr val="C9793C"/>
            </a:solidFill>
            <a:prstDash val="solid"/>
          </a:ln>
        </p:spPr>
        <p:txBody>
          <a:bodyPr/>
          <a:lstStyle/>
          <a:p>
            <a:endParaRPr lang="lv-LV"/>
          </a:p>
        </p:txBody>
      </p:sp>
      <p:sp>
        <p:nvSpPr>
          <p:cNvPr id="12" name="Text 10"/>
          <p:cNvSpPr/>
          <p:nvPr/>
        </p:nvSpPr>
        <p:spPr>
          <a:xfrm>
            <a:off x="3438144" y="1609344"/>
            <a:ext cx="2340864" cy="347472"/>
          </a:xfrm>
          <a:prstGeom prst="rect">
            <a:avLst/>
          </a:prstGeom>
          <a:noFill/>
          <a:ln/>
        </p:spPr>
        <p:txBody>
          <a:bodyPr wrap="square" lIns="0" tIns="0" rIns="0" bIns="0" rtlCol="0" anchor="ctr">
            <a:normAutofit/>
          </a:bodyPr>
          <a:lstStyle/>
          <a:p>
            <a:pPr marL="0" indent="0">
              <a:buNone/>
            </a:pPr>
            <a:r>
              <a:rPr lang="en-US" b="1" dirty="0">
                <a:solidFill>
                  <a:srgbClr val="C9793C"/>
                </a:solidFill>
                <a:latin typeface="Aptos Display" pitchFamily="34" charset="0"/>
                <a:ea typeface="Aptos Display" pitchFamily="34" charset="-122"/>
                <a:cs typeface="Aptos Display" pitchFamily="34" charset="-120"/>
              </a:rPr>
              <a:t>20,8 %</a:t>
            </a:r>
            <a:endParaRPr lang="en-US" dirty="0"/>
          </a:p>
        </p:txBody>
      </p:sp>
      <p:sp>
        <p:nvSpPr>
          <p:cNvPr id="13" name="Text 11"/>
          <p:cNvSpPr/>
          <p:nvPr/>
        </p:nvSpPr>
        <p:spPr>
          <a:xfrm>
            <a:off x="3438144" y="2011680"/>
            <a:ext cx="2359152" cy="713232"/>
          </a:xfrm>
          <a:prstGeom prst="rect">
            <a:avLst/>
          </a:prstGeom>
          <a:noFill/>
          <a:ln/>
        </p:spPr>
        <p:txBody>
          <a:bodyPr wrap="square" lIns="254" tIns="254" rIns="254" bIns="254" rtlCol="0" anchor="ctr">
            <a:normAutofit/>
          </a:bodyPr>
          <a:lstStyle/>
          <a:p>
            <a:pPr marL="0" indent="0">
              <a:buNone/>
            </a:pPr>
            <a:r>
              <a:rPr lang="en-US" dirty="0">
                <a:solidFill>
                  <a:srgbClr val="24323F"/>
                </a:solidFill>
                <a:latin typeface="Aptos" pitchFamily="34" charset="0"/>
                <a:ea typeface="Aptos" pitchFamily="34" charset="-122"/>
                <a:cs typeface="Aptos" pitchFamily="34" charset="-120"/>
              </a:rPr>
              <a:t>radioloģiju gaidīja ≥1 mēnesi</a:t>
            </a:r>
            <a:endParaRPr lang="en-US" dirty="0"/>
          </a:p>
        </p:txBody>
      </p:sp>
      <p:sp>
        <p:nvSpPr>
          <p:cNvPr id="14" name="Shape 12"/>
          <p:cNvSpPr/>
          <p:nvPr/>
        </p:nvSpPr>
        <p:spPr>
          <a:xfrm>
            <a:off x="6108192" y="1481328"/>
            <a:ext cx="2615184" cy="1371600"/>
          </a:xfrm>
          <a:prstGeom prst="roundRect">
            <a:avLst>
              <a:gd name="adj" fmla="val 4667"/>
            </a:avLst>
          </a:prstGeom>
          <a:solidFill>
            <a:srgbClr val="FFFFFF"/>
          </a:solidFill>
          <a:ln w="12700">
            <a:solidFill>
              <a:srgbClr val="D6E1EA"/>
            </a:solidFill>
            <a:prstDash val="solid"/>
          </a:ln>
        </p:spPr>
        <p:txBody>
          <a:bodyPr/>
          <a:lstStyle/>
          <a:p>
            <a:endParaRPr lang="lv-LV"/>
          </a:p>
        </p:txBody>
      </p:sp>
      <p:sp>
        <p:nvSpPr>
          <p:cNvPr id="15" name="Shape 13"/>
          <p:cNvSpPr/>
          <p:nvPr/>
        </p:nvSpPr>
        <p:spPr>
          <a:xfrm>
            <a:off x="6108192" y="1481328"/>
            <a:ext cx="54864" cy="1371600"/>
          </a:xfrm>
          <a:prstGeom prst="rect">
            <a:avLst/>
          </a:prstGeom>
          <a:solidFill>
            <a:srgbClr val="2F7D5B"/>
          </a:solidFill>
          <a:ln w="12700">
            <a:solidFill>
              <a:srgbClr val="2F7D5B"/>
            </a:solidFill>
            <a:prstDash val="solid"/>
          </a:ln>
        </p:spPr>
        <p:txBody>
          <a:bodyPr/>
          <a:lstStyle/>
          <a:p>
            <a:endParaRPr lang="lv-LV"/>
          </a:p>
        </p:txBody>
      </p:sp>
      <p:sp>
        <p:nvSpPr>
          <p:cNvPr id="16" name="Text 14"/>
          <p:cNvSpPr/>
          <p:nvPr/>
        </p:nvSpPr>
        <p:spPr>
          <a:xfrm>
            <a:off x="6272784" y="1609344"/>
            <a:ext cx="2340864" cy="347472"/>
          </a:xfrm>
          <a:prstGeom prst="rect">
            <a:avLst/>
          </a:prstGeom>
          <a:noFill/>
          <a:ln/>
        </p:spPr>
        <p:txBody>
          <a:bodyPr wrap="square" lIns="0" tIns="0" rIns="0" bIns="0" rtlCol="0" anchor="ctr">
            <a:normAutofit/>
          </a:bodyPr>
          <a:lstStyle/>
          <a:p>
            <a:pPr marL="0" indent="0">
              <a:buNone/>
            </a:pPr>
            <a:r>
              <a:rPr lang="en-US" b="1" dirty="0">
                <a:solidFill>
                  <a:srgbClr val="2F7D5B"/>
                </a:solidFill>
                <a:latin typeface="Aptos Display" pitchFamily="34" charset="0"/>
                <a:ea typeface="Aptos Display" pitchFamily="34" charset="-122"/>
                <a:cs typeface="Aptos Display" pitchFamily="34" charset="-120"/>
              </a:rPr>
              <a:t>8,3 / 10</a:t>
            </a:r>
            <a:endParaRPr lang="en-US" dirty="0"/>
          </a:p>
        </p:txBody>
      </p:sp>
      <p:sp>
        <p:nvSpPr>
          <p:cNvPr id="17" name="Text 15"/>
          <p:cNvSpPr/>
          <p:nvPr/>
        </p:nvSpPr>
        <p:spPr>
          <a:xfrm>
            <a:off x="6272784" y="2011680"/>
            <a:ext cx="2359152" cy="713232"/>
          </a:xfrm>
          <a:prstGeom prst="rect">
            <a:avLst/>
          </a:prstGeom>
          <a:noFill/>
          <a:ln/>
        </p:spPr>
        <p:txBody>
          <a:bodyPr wrap="square" lIns="254" tIns="254" rIns="254" bIns="254" rtlCol="0" anchor="ctr">
            <a:noAutofit/>
          </a:bodyPr>
          <a:lstStyle/>
          <a:p>
            <a:pPr marL="0" indent="0">
              <a:buNone/>
            </a:pPr>
            <a:r>
              <a:rPr lang="en-US" dirty="0">
                <a:solidFill>
                  <a:srgbClr val="24323F"/>
                </a:solidFill>
                <a:latin typeface="Aptos" pitchFamily="34" charset="0"/>
                <a:ea typeface="Aptos" pitchFamily="34" charset="-122"/>
                <a:cs typeface="Aptos" pitchFamily="34" charset="-120"/>
              </a:rPr>
              <a:t>radioloģijas personāla iejūtības vidējais vērtējums</a:t>
            </a:r>
            <a:endParaRPr lang="en-US" dirty="0"/>
          </a:p>
        </p:txBody>
      </p:sp>
      <p:sp>
        <p:nvSpPr>
          <p:cNvPr id="18" name="Shape 16"/>
          <p:cNvSpPr/>
          <p:nvPr/>
        </p:nvSpPr>
        <p:spPr>
          <a:xfrm>
            <a:off x="8942832" y="1481328"/>
            <a:ext cx="2615184" cy="1371600"/>
          </a:xfrm>
          <a:prstGeom prst="roundRect">
            <a:avLst>
              <a:gd name="adj" fmla="val 4667"/>
            </a:avLst>
          </a:prstGeom>
          <a:solidFill>
            <a:srgbClr val="FFFFFF"/>
          </a:solidFill>
          <a:ln w="12700">
            <a:solidFill>
              <a:srgbClr val="D6E1EA"/>
            </a:solidFill>
            <a:prstDash val="solid"/>
          </a:ln>
        </p:spPr>
        <p:txBody>
          <a:bodyPr/>
          <a:lstStyle/>
          <a:p>
            <a:endParaRPr lang="lv-LV"/>
          </a:p>
        </p:txBody>
      </p:sp>
      <p:sp>
        <p:nvSpPr>
          <p:cNvPr id="19" name="Shape 17"/>
          <p:cNvSpPr/>
          <p:nvPr/>
        </p:nvSpPr>
        <p:spPr>
          <a:xfrm>
            <a:off x="8942832" y="1481328"/>
            <a:ext cx="54864" cy="1371600"/>
          </a:xfrm>
          <a:prstGeom prst="rect">
            <a:avLst/>
          </a:prstGeom>
          <a:solidFill>
            <a:srgbClr val="B84A4A"/>
          </a:solidFill>
          <a:ln w="12700">
            <a:solidFill>
              <a:srgbClr val="B84A4A"/>
            </a:solidFill>
            <a:prstDash val="solid"/>
          </a:ln>
        </p:spPr>
        <p:txBody>
          <a:bodyPr/>
          <a:lstStyle/>
          <a:p>
            <a:endParaRPr lang="lv-LV"/>
          </a:p>
        </p:txBody>
      </p:sp>
      <p:sp>
        <p:nvSpPr>
          <p:cNvPr id="20" name="Text 18"/>
          <p:cNvSpPr/>
          <p:nvPr/>
        </p:nvSpPr>
        <p:spPr>
          <a:xfrm>
            <a:off x="9107424" y="1609344"/>
            <a:ext cx="2340864" cy="347472"/>
          </a:xfrm>
          <a:prstGeom prst="rect">
            <a:avLst/>
          </a:prstGeom>
          <a:noFill/>
          <a:ln/>
        </p:spPr>
        <p:txBody>
          <a:bodyPr wrap="square" lIns="0" tIns="0" rIns="0" bIns="0" rtlCol="0" anchor="ctr">
            <a:normAutofit/>
          </a:bodyPr>
          <a:lstStyle/>
          <a:p>
            <a:pPr marL="0" indent="0">
              <a:buNone/>
            </a:pPr>
            <a:r>
              <a:rPr lang="en-US" b="1" dirty="0">
                <a:solidFill>
                  <a:srgbClr val="B84A4A"/>
                </a:solidFill>
                <a:latin typeface="Aptos Display" pitchFamily="34" charset="0"/>
                <a:ea typeface="Aptos Display" pitchFamily="34" charset="-122"/>
                <a:cs typeface="Aptos Display" pitchFamily="34" charset="-120"/>
              </a:rPr>
              <a:t>16,9 %</a:t>
            </a:r>
            <a:endParaRPr lang="en-US" dirty="0"/>
          </a:p>
        </p:txBody>
      </p:sp>
      <p:sp>
        <p:nvSpPr>
          <p:cNvPr id="21" name="Text 19"/>
          <p:cNvSpPr/>
          <p:nvPr/>
        </p:nvSpPr>
        <p:spPr>
          <a:xfrm>
            <a:off x="9107424" y="2011680"/>
            <a:ext cx="2359152" cy="713232"/>
          </a:xfrm>
          <a:prstGeom prst="rect">
            <a:avLst/>
          </a:prstGeom>
          <a:noFill/>
          <a:ln/>
        </p:spPr>
        <p:txBody>
          <a:bodyPr wrap="square" lIns="254" tIns="254" rIns="254" bIns="254" rtlCol="0" anchor="ctr">
            <a:normAutofit/>
          </a:bodyPr>
          <a:lstStyle/>
          <a:p>
            <a:pPr marL="0" indent="0">
              <a:buNone/>
            </a:pPr>
            <a:r>
              <a:rPr lang="en-US" dirty="0">
                <a:solidFill>
                  <a:srgbClr val="24323F"/>
                </a:solidFill>
                <a:latin typeface="Aptos" pitchFamily="34" charset="0"/>
                <a:ea typeface="Aptos" pitchFamily="34" charset="-122"/>
                <a:cs typeface="Aptos" pitchFamily="34" charset="-120"/>
              </a:rPr>
              <a:t>rezultātu pieejamības problēmas</a:t>
            </a:r>
            <a:endParaRPr lang="en-US" dirty="0"/>
          </a:p>
        </p:txBody>
      </p:sp>
      <p:sp>
        <p:nvSpPr>
          <p:cNvPr id="22" name="Shape 20"/>
          <p:cNvSpPr/>
          <p:nvPr/>
        </p:nvSpPr>
        <p:spPr>
          <a:xfrm>
            <a:off x="438912" y="3081528"/>
            <a:ext cx="2615184" cy="1371600"/>
          </a:xfrm>
          <a:prstGeom prst="roundRect">
            <a:avLst>
              <a:gd name="adj" fmla="val 4667"/>
            </a:avLst>
          </a:prstGeom>
          <a:solidFill>
            <a:srgbClr val="FFFFFF"/>
          </a:solidFill>
          <a:ln w="12700">
            <a:solidFill>
              <a:srgbClr val="D6E1EA"/>
            </a:solidFill>
            <a:prstDash val="solid"/>
          </a:ln>
        </p:spPr>
        <p:txBody>
          <a:bodyPr/>
          <a:lstStyle/>
          <a:p>
            <a:endParaRPr lang="lv-LV"/>
          </a:p>
        </p:txBody>
      </p:sp>
      <p:sp>
        <p:nvSpPr>
          <p:cNvPr id="23" name="Shape 21"/>
          <p:cNvSpPr/>
          <p:nvPr/>
        </p:nvSpPr>
        <p:spPr>
          <a:xfrm>
            <a:off x="438912" y="3081528"/>
            <a:ext cx="54864" cy="1371600"/>
          </a:xfrm>
          <a:prstGeom prst="rect">
            <a:avLst/>
          </a:prstGeom>
          <a:solidFill>
            <a:srgbClr val="B84A4A"/>
          </a:solidFill>
          <a:ln w="12700">
            <a:solidFill>
              <a:srgbClr val="B84A4A"/>
            </a:solidFill>
            <a:prstDash val="solid"/>
          </a:ln>
        </p:spPr>
        <p:txBody>
          <a:bodyPr/>
          <a:lstStyle/>
          <a:p>
            <a:endParaRPr lang="lv-LV"/>
          </a:p>
        </p:txBody>
      </p:sp>
      <p:sp>
        <p:nvSpPr>
          <p:cNvPr id="24" name="Text 22"/>
          <p:cNvSpPr/>
          <p:nvPr/>
        </p:nvSpPr>
        <p:spPr>
          <a:xfrm>
            <a:off x="603504" y="3209544"/>
            <a:ext cx="2340864" cy="347472"/>
          </a:xfrm>
          <a:prstGeom prst="rect">
            <a:avLst/>
          </a:prstGeom>
          <a:noFill/>
          <a:ln/>
        </p:spPr>
        <p:txBody>
          <a:bodyPr wrap="square" lIns="0" tIns="0" rIns="0" bIns="0" rtlCol="0" anchor="ctr">
            <a:normAutofit/>
          </a:bodyPr>
          <a:lstStyle/>
          <a:p>
            <a:pPr marL="0" indent="0">
              <a:buNone/>
            </a:pPr>
            <a:r>
              <a:rPr lang="en-US" b="1" dirty="0">
                <a:solidFill>
                  <a:srgbClr val="B84A4A"/>
                </a:solidFill>
                <a:latin typeface="Aptos Display" pitchFamily="34" charset="0"/>
                <a:ea typeface="Aptos Display" pitchFamily="34" charset="-122"/>
                <a:cs typeface="Aptos Display" pitchFamily="34" charset="-120"/>
              </a:rPr>
              <a:t>35,7 %</a:t>
            </a:r>
            <a:endParaRPr lang="en-US" dirty="0"/>
          </a:p>
        </p:txBody>
      </p:sp>
      <p:sp>
        <p:nvSpPr>
          <p:cNvPr id="25" name="Text 23"/>
          <p:cNvSpPr/>
          <p:nvPr/>
        </p:nvSpPr>
        <p:spPr>
          <a:xfrm>
            <a:off x="603504" y="3611880"/>
            <a:ext cx="2359152" cy="713232"/>
          </a:xfrm>
          <a:prstGeom prst="rect">
            <a:avLst/>
          </a:prstGeom>
          <a:noFill/>
          <a:ln/>
        </p:spPr>
        <p:txBody>
          <a:bodyPr wrap="square" lIns="254" tIns="254" rIns="254" bIns="254" rtlCol="0" anchor="ctr">
            <a:normAutofit/>
          </a:bodyPr>
          <a:lstStyle/>
          <a:p>
            <a:pPr marL="0" indent="0">
              <a:buNone/>
            </a:pPr>
            <a:r>
              <a:rPr lang="en-US" dirty="0">
                <a:solidFill>
                  <a:srgbClr val="24323F"/>
                </a:solidFill>
                <a:latin typeface="Aptos" pitchFamily="34" charset="0"/>
                <a:ea typeface="Aptos" pitchFamily="34" charset="-122"/>
                <a:cs typeface="Aptos" pitchFamily="34" charset="-120"/>
              </a:rPr>
              <a:t>vismaz daļējs apjukums par maršrutu</a:t>
            </a:r>
            <a:endParaRPr lang="en-US" dirty="0"/>
          </a:p>
        </p:txBody>
      </p:sp>
      <p:sp>
        <p:nvSpPr>
          <p:cNvPr id="26" name="Shape 24"/>
          <p:cNvSpPr/>
          <p:nvPr/>
        </p:nvSpPr>
        <p:spPr>
          <a:xfrm>
            <a:off x="3273552" y="3081528"/>
            <a:ext cx="2615184" cy="1371600"/>
          </a:xfrm>
          <a:prstGeom prst="roundRect">
            <a:avLst>
              <a:gd name="adj" fmla="val 4667"/>
            </a:avLst>
          </a:prstGeom>
          <a:solidFill>
            <a:srgbClr val="FFFFFF"/>
          </a:solidFill>
          <a:ln w="12700">
            <a:solidFill>
              <a:srgbClr val="D6E1EA"/>
            </a:solidFill>
            <a:prstDash val="solid"/>
          </a:ln>
        </p:spPr>
        <p:txBody>
          <a:bodyPr/>
          <a:lstStyle/>
          <a:p>
            <a:endParaRPr lang="lv-LV"/>
          </a:p>
        </p:txBody>
      </p:sp>
      <p:sp>
        <p:nvSpPr>
          <p:cNvPr id="27" name="Shape 25"/>
          <p:cNvSpPr/>
          <p:nvPr/>
        </p:nvSpPr>
        <p:spPr>
          <a:xfrm>
            <a:off x="3273552" y="3081528"/>
            <a:ext cx="54864" cy="1371600"/>
          </a:xfrm>
          <a:prstGeom prst="rect">
            <a:avLst/>
          </a:prstGeom>
          <a:solidFill>
            <a:srgbClr val="B84A4A"/>
          </a:solidFill>
          <a:ln w="12700">
            <a:solidFill>
              <a:srgbClr val="B84A4A"/>
            </a:solidFill>
            <a:prstDash val="solid"/>
          </a:ln>
        </p:spPr>
        <p:txBody>
          <a:bodyPr/>
          <a:lstStyle/>
          <a:p>
            <a:endParaRPr lang="lv-LV"/>
          </a:p>
        </p:txBody>
      </p:sp>
      <p:sp>
        <p:nvSpPr>
          <p:cNvPr id="28" name="Text 26"/>
          <p:cNvSpPr/>
          <p:nvPr/>
        </p:nvSpPr>
        <p:spPr>
          <a:xfrm>
            <a:off x="3438144" y="3209544"/>
            <a:ext cx="2340864" cy="347472"/>
          </a:xfrm>
          <a:prstGeom prst="rect">
            <a:avLst/>
          </a:prstGeom>
          <a:noFill/>
          <a:ln/>
        </p:spPr>
        <p:txBody>
          <a:bodyPr wrap="square" lIns="0" tIns="0" rIns="0" bIns="0" rtlCol="0" anchor="ctr">
            <a:normAutofit/>
          </a:bodyPr>
          <a:lstStyle/>
          <a:p>
            <a:pPr marL="0" indent="0">
              <a:buNone/>
            </a:pPr>
            <a:r>
              <a:rPr lang="en-US" b="1" dirty="0">
                <a:solidFill>
                  <a:srgbClr val="B84A4A"/>
                </a:solidFill>
                <a:latin typeface="Aptos Display" pitchFamily="34" charset="0"/>
                <a:ea typeface="Aptos Display" pitchFamily="34" charset="-122"/>
                <a:cs typeface="Aptos Display" pitchFamily="34" charset="-120"/>
              </a:rPr>
              <a:t>41,9 %</a:t>
            </a:r>
            <a:endParaRPr lang="en-US" dirty="0"/>
          </a:p>
        </p:txBody>
      </p:sp>
      <p:sp>
        <p:nvSpPr>
          <p:cNvPr id="29" name="Text 27"/>
          <p:cNvSpPr/>
          <p:nvPr/>
        </p:nvSpPr>
        <p:spPr>
          <a:xfrm>
            <a:off x="3438144" y="3611880"/>
            <a:ext cx="2359152" cy="713232"/>
          </a:xfrm>
          <a:prstGeom prst="rect">
            <a:avLst/>
          </a:prstGeom>
          <a:noFill/>
          <a:ln/>
        </p:spPr>
        <p:txBody>
          <a:bodyPr wrap="square" lIns="254" tIns="254" rIns="254" bIns="254" rtlCol="0" anchor="ctr">
            <a:noAutofit/>
          </a:bodyPr>
          <a:lstStyle/>
          <a:p>
            <a:pPr marL="0" indent="0">
              <a:buNone/>
            </a:pPr>
            <a:r>
              <a:rPr lang="en-US" dirty="0">
                <a:solidFill>
                  <a:srgbClr val="24323F"/>
                </a:solidFill>
                <a:latin typeface="Aptos" pitchFamily="34" charset="0"/>
                <a:ea typeface="Aptos" pitchFamily="34" charset="-122"/>
                <a:cs typeface="Aptos" pitchFamily="34" charset="-120"/>
              </a:rPr>
              <a:t>nav informācijas, kur vērsties papildjautājumiem</a:t>
            </a:r>
            <a:endParaRPr lang="en-US" dirty="0"/>
          </a:p>
        </p:txBody>
      </p:sp>
      <p:sp>
        <p:nvSpPr>
          <p:cNvPr id="30" name="Shape 28"/>
          <p:cNvSpPr/>
          <p:nvPr/>
        </p:nvSpPr>
        <p:spPr>
          <a:xfrm>
            <a:off x="6108192" y="3081528"/>
            <a:ext cx="2615184" cy="1371600"/>
          </a:xfrm>
          <a:prstGeom prst="roundRect">
            <a:avLst>
              <a:gd name="adj" fmla="val 4667"/>
            </a:avLst>
          </a:prstGeom>
          <a:solidFill>
            <a:srgbClr val="FFFFFF"/>
          </a:solidFill>
          <a:ln w="12700">
            <a:solidFill>
              <a:srgbClr val="D6E1EA"/>
            </a:solidFill>
            <a:prstDash val="solid"/>
          </a:ln>
        </p:spPr>
        <p:txBody>
          <a:bodyPr/>
          <a:lstStyle/>
          <a:p>
            <a:endParaRPr lang="lv-LV"/>
          </a:p>
        </p:txBody>
      </p:sp>
      <p:sp>
        <p:nvSpPr>
          <p:cNvPr id="31" name="Shape 29"/>
          <p:cNvSpPr/>
          <p:nvPr/>
        </p:nvSpPr>
        <p:spPr>
          <a:xfrm>
            <a:off x="6108192" y="3081528"/>
            <a:ext cx="54864" cy="1371600"/>
          </a:xfrm>
          <a:prstGeom prst="rect">
            <a:avLst/>
          </a:prstGeom>
          <a:solidFill>
            <a:srgbClr val="C9793C"/>
          </a:solidFill>
          <a:ln w="12700">
            <a:solidFill>
              <a:srgbClr val="C9793C"/>
            </a:solidFill>
            <a:prstDash val="solid"/>
          </a:ln>
        </p:spPr>
        <p:txBody>
          <a:bodyPr/>
          <a:lstStyle/>
          <a:p>
            <a:endParaRPr lang="lv-LV"/>
          </a:p>
        </p:txBody>
      </p:sp>
      <p:sp>
        <p:nvSpPr>
          <p:cNvPr id="32" name="Text 30"/>
          <p:cNvSpPr/>
          <p:nvPr/>
        </p:nvSpPr>
        <p:spPr>
          <a:xfrm>
            <a:off x="6272784" y="3209544"/>
            <a:ext cx="2340864" cy="347472"/>
          </a:xfrm>
          <a:prstGeom prst="rect">
            <a:avLst/>
          </a:prstGeom>
          <a:noFill/>
          <a:ln/>
        </p:spPr>
        <p:txBody>
          <a:bodyPr wrap="square" lIns="0" tIns="0" rIns="0" bIns="0" rtlCol="0" anchor="ctr">
            <a:normAutofit/>
          </a:bodyPr>
          <a:lstStyle/>
          <a:p>
            <a:pPr marL="0" indent="0">
              <a:buNone/>
            </a:pPr>
            <a:r>
              <a:rPr lang="en-US" b="1" dirty="0">
                <a:solidFill>
                  <a:srgbClr val="C9793C"/>
                </a:solidFill>
                <a:latin typeface="Aptos Display" pitchFamily="34" charset="0"/>
                <a:ea typeface="Aptos Display" pitchFamily="34" charset="-122"/>
                <a:cs typeface="Aptos Display" pitchFamily="34" charset="-120"/>
              </a:rPr>
              <a:t>18,4 %</a:t>
            </a:r>
            <a:endParaRPr lang="en-US" dirty="0"/>
          </a:p>
        </p:txBody>
      </p:sp>
      <p:sp>
        <p:nvSpPr>
          <p:cNvPr id="33" name="Text 31"/>
          <p:cNvSpPr/>
          <p:nvPr/>
        </p:nvSpPr>
        <p:spPr>
          <a:xfrm>
            <a:off x="6272784" y="3611880"/>
            <a:ext cx="2359152" cy="713232"/>
          </a:xfrm>
          <a:prstGeom prst="rect">
            <a:avLst/>
          </a:prstGeom>
          <a:noFill/>
          <a:ln/>
        </p:spPr>
        <p:txBody>
          <a:bodyPr wrap="square" lIns="254" tIns="254" rIns="254" bIns="254" rtlCol="0" anchor="ctr">
            <a:normAutofit/>
          </a:bodyPr>
          <a:lstStyle/>
          <a:p>
            <a:pPr marL="0" indent="0">
              <a:buNone/>
            </a:pPr>
            <a:r>
              <a:rPr lang="en-US" dirty="0">
                <a:solidFill>
                  <a:srgbClr val="24323F"/>
                </a:solidFill>
                <a:latin typeface="Aptos" pitchFamily="34" charset="0"/>
                <a:ea typeface="Aptos" pitchFamily="34" charset="-122"/>
                <a:cs typeface="Aptos" pitchFamily="34" charset="-120"/>
              </a:rPr>
              <a:t>atkārtota radioloģiska izmeklējuma pieredze</a:t>
            </a:r>
            <a:endParaRPr lang="en-US" dirty="0"/>
          </a:p>
        </p:txBody>
      </p:sp>
      <p:sp>
        <p:nvSpPr>
          <p:cNvPr id="34" name="Shape 32"/>
          <p:cNvSpPr/>
          <p:nvPr/>
        </p:nvSpPr>
        <p:spPr>
          <a:xfrm>
            <a:off x="8942832" y="3081528"/>
            <a:ext cx="2615184" cy="1371600"/>
          </a:xfrm>
          <a:prstGeom prst="roundRect">
            <a:avLst>
              <a:gd name="adj" fmla="val 4667"/>
            </a:avLst>
          </a:prstGeom>
          <a:solidFill>
            <a:srgbClr val="FFFFFF"/>
          </a:solidFill>
          <a:ln w="12700">
            <a:solidFill>
              <a:srgbClr val="D6E1EA"/>
            </a:solidFill>
            <a:prstDash val="solid"/>
          </a:ln>
        </p:spPr>
        <p:txBody>
          <a:bodyPr/>
          <a:lstStyle/>
          <a:p>
            <a:endParaRPr lang="lv-LV"/>
          </a:p>
        </p:txBody>
      </p:sp>
      <p:sp>
        <p:nvSpPr>
          <p:cNvPr id="35" name="Shape 33"/>
          <p:cNvSpPr/>
          <p:nvPr/>
        </p:nvSpPr>
        <p:spPr>
          <a:xfrm>
            <a:off x="8942832" y="3081528"/>
            <a:ext cx="54864" cy="1371600"/>
          </a:xfrm>
          <a:prstGeom prst="rect">
            <a:avLst/>
          </a:prstGeom>
          <a:solidFill>
            <a:srgbClr val="2C6E9F"/>
          </a:solidFill>
          <a:ln w="12700">
            <a:solidFill>
              <a:srgbClr val="2C6E9F"/>
            </a:solidFill>
            <a:prstDash val="solid"/>
          </a:ln>
        </p:spPr>
        <p:txBody>
          <a:bodyPr/>
          <a:lstStyle/>
          <a:p>
            <a:endParaRPr lang="lv-LV"/>
          </a:p>
        </p:txBody>
      </p:sp>
      <p:sp>
        <p:nvSpPr>
          <p:cNvPr id="36" name="Text 34"/>
          <p:cNvSpPr/>
          <p:nvPr/>
        </p:nvSpPr>
        <p:spPr>
          <a:xfrm>
            <a:off x="9107424" y="3209544"/>
            <a:ext cx="2340864" cy="347472"/>
          </a:xfrm>
          <a:prstGeom prst="rect">
            <a:avLst/>
          </a:prstGeom>
          <a:noFill/>
          <a:ln/>
        </p:spPr>
        <p:txBody>
          <a:bodyPr wrap="square" lIns="0" tIns="0" rIns="0" bIns="0" rtlCol="0" anchor="ctr">
            <a:normAutofit/>
          </a:bodyPr>
          <a:lstStyle/>
          <a:p>
            <a:pPr marL="0" indent="0">
              <a:buNone/>
            </a:pPr>
            <a:r>
              <a:rPr lang="en-US" b="1" dirty="0">
                <a:solidFill>
                  <a:srgbClr val="2C6E9F"/>
                </a:solidFill>
                <a:latin typeface="Aptos Display" pitchFamily="34" charset="0"/>
                <a:ea typeface="Aptos Display" pitchFamily="34" charset="-122"/>
                <a:cs typeface="Aptos Display" pitchFamily="34" charset="-120"/>
              </a:rPr>
              <a:t>7,1 / 10</a:t>
            </a:r>
            <a:endParaRPr lang="en-US" dirty="0"/>
          </a:p>
        </p:txBody>
      </p:sp>
      <p:sp>
        <p:nvSpPr>
          <p:cNvPr id="37" name="Text 35"/>
          <p:cNvSpPr/>
          <p:nvPr/>
        </p:nvSpPr>
        <p:spPr>
          <a:xfrm>
            <a:off x="9107424" y="3611880"/>
            <a:ext cx="2359152" cy="713232"/>
          </a:xfrm>
          <a:prstGeom prst="rect">
            <a:avLst/>
          </a:prstGeom>
          <a:noFill/>
          <a:ln/>
        </p:spPr>
        <p:txBody>
          <a:bodyPr wrap="square" lIns="254" tIns="254" rIns="254" bIns="254" rtlCol="0" anchor="ctr">
            <a:noAutofit/>
          </a:bodyPr>
          <a:lstStyle/>
          <a:p>
            <a:pPr marL="0" indent="0">
              <a:buNone/>
            </a:pPr>
            <a:r>
              <a:rPr lang="en-US" dirty="0">
                <a:solidFill>
                  <a:srgbClr val="24323F"/>
                </a:solidFill>
                <a:latin typeface="Aptos" pitchFamily="34" charset="0"/>
                <a:ea typeface="Aptos" pitchFamily="34" charset="-122"/>
                <a:cs typeface="Aptos" pitchFamily="34" charset="-120"/>
              </a:rPr>
              <a:t>kopējais aprūpes vērtējums diagnostikas posmā</a:t>
            </a:r>
            <a:endParaRPr lang="en-US" dirty="0"/>
          </a:p>
        </p:txBody>
      </p:sp>
      <p:sp>
        <p:nvSpPr>
          <p:cNvPr id="38" name="Shape 36"/>
          <p:cNvSpPr/>
          <p:nvPr/>
        </p:nvSpPr>
        <p:spPr>
          <a:xfrm>
            <a:off x="1005840" y="5074920"/>
            <a:ext cx="10149840" cy="640080"/>
          </a:xfrm>
          <a:prstGeom prst="roundRect">
            <a:avLst>
              <a:gd name="adj" fmla="val 10000"/>
            </a:avLst>
          </a:prstGeom>
          <a:solidFill>
            <a:srgbClr val="F1F6FA"/>
          </a:solidFill>
          <a:ln w="12700">
            <a:solidFill>
              <a:srgbClr val="173B5E"/>
            </a:solidFill>
            <a:prstDash val="solid"/>
          </a:ln>
        </p:spPr>
        <p:txBody>
          <a:bodyPr/>
          <a:lstStyle/>
          <a:p>
            <a:endParaRPr lang="lv-LV"/>
          </a:p>
        </p:txBody>
      </p:sp>
      <p:sp>
        <p:nvSpPr>
          <p:cNvPr id="39" name="Text 37"/>
          <p:cNvSpPr/>
          <p:nvPr/>
        </p:nvSpPr>
        <p:spPr>
          <a:xfrm>
            <a:off x="1170432" y="5166360"/>
            <a:ext cx="9820656" cy="457200"/>
          </a:xfrm>
          <a:prstGeom prst="rect">
            <a:avLst/>
          </a:prstGeom>
          <a:noFill/>
          <a:ln/>
        </p:spPr>
        <p:txBody>
          <a:bodyPr wrap="square" lIns="0" tIns="0" rIns="0" bIns="0" rtlCol="0" anchor="ctr">
            <a:normAutofit fontScale="92500" lnSpcReduction="10000"/>
          </a:bodyPr>
          <a:lstStyle/>
          <a:p>
            <a:pPr marL="0" indent="0" algn="ctr">
              <a:buNone/>
            </a:pPr>
            <a:r>
              <a:rPr lang="en-US" sz="1700" b="1" dirty="0">
                <a:solidFill>
                  <a:srgbClr val="173B5E"/>
                </a:solidFill>
                <a:latin typeface="Aptos" pitchFamily="34" charset="0"/>
                <a:ea typeface="Aptos" pitchFamily="34" charset="-122"/>
                <a:cs typeface="Aptos" pitchFamily="34" charset="-120"/>
              </a:rPr>
              <a:t>Prioritātes jāvirza ne tikai uz atsevišķa izmeklējuma kvalitāti, bet arī uz pacienta ceļa skaidrību, savlaicīgumu un datu pēctecību.</a:t>
            </a:r>
            <a:endParaRPr lang="en-US" sz="1700" dirty="0"/>
          </a:p>
        </p:txBody>
      </p:sp>
      <p:sp>
        <p:nvSpPr>
          <p:cNvPr id="40"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Pacienta ceļš: kur rodas pārrāvumi?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Problēmsignāli koncentrējas pārejās starp diagnostikas posmiem</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DIAGNOSTIKAS CEĻŠ</a:t>
            </a:r>
            <a:endParaRPr lang="en-US" sz="950" dirty="0"/>
          </a:p>
        </p:txBody>
      </p:sp>
      <p:sp>
        <p:nvSpPr>
          <p:cNvPr id="6" name="Shape 4"/>
          <p:cNvSpPr/>
          <p:nvPr/>
        </p:nvSpPr>
        <p:spPr>
          <a:xfrm>
            <a:off x="438912" y="1792224"/>
            <a:ext cx="1627632" cy="2057400"/>
          </a:xfrm>
          <a:prstGeom prst="roundRect">
            <a:avLst>
              <a:gd name="adj" fmla="val 3933"/>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996696" y="1993392"/>
            <a:ext cx="475488" cy="475488"/>
          </a:xfrm>
          <a:prstGeom prst="ellipse">
            <a:avLst/>
          </a:prstGeom>
          <a:solidFill>
            <a:srgbClr val="2C6E9F"/>
          </a:solidFill>
          <a:ln w="12700">
            <a:solidFill>
              <a:srgbClr val="2C6E9F"/>
            </a:solidFill>
            <a:prstDash val="solid"/>
          </a:ln>
        </p:spPr>
        <p:txBody>
          <a:bodyPr/>
          <a:lstStyle/>
          <a:p>
            <a:endParaRPr lang="lv-LV"/>
          </a:p>
        </p:txBody>
      </p:sp>
      <p:sp>
        <p:nvSpPr>
          <p:cNvPr id="8" name="Text 6"/>
          <p:cNvSpPr/>
          <p:nvPr/>
        </p:nvSpPr>
        <p:spPr>
          <a:xfrm>
            <a:off x="996696" y="2103120"/>
            <a:ext cx="475488"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1</a:t>
            </a:r>
            <a:endParaRPr lang="en-US" sz="1300" dirty="0"/>
          </a:p>
        </p:txBody>
      </p:sp>
      <p:sp>
        <p:nvSpPr>
          <p:cNvPr id="9" name="Text 7"/>
          <p:cNvSpPr/>
          <p:nvPr/>
        </p:nvSpPr>
        <p:spPr>
          <a:xfrm>
            <a:off x="576072" y="2660904"/>
            <a:ext cx="1353312" cy="402336"/>
          </a:xfrm>
          <a:prstGeom prst="rect">
            <a:avLst/>
          </a:prstGeom>
          <a:noFill/>
          <a:ln/>
        </p:spPr>
        <p:txBody>
          <a:bodyPr wrap="square" lIns="0" tIns="0" rIns="0" bIns="0" rtlCol="0" anchor="ctr">
            <a:normAutofit fontScale="92500" lnSpcReduction="20000"/>
          </a:bodyPr>
          <a:lstStyle/>
          <a:p>
            <a:pPr marL="0" indent="0" algn="ctr">
              <a:buNone/>
            </a:pPr>
            <a:r>
              <a:rPr lang="en-US" sz="1750" b="1" dirty="0">
                <a:solidFill>
                  <a:srgbClr val="173B5E"/>
                </a:solidFill>
                <a:latin typeface="Aptos Display" pitchFamily="34" charset="0"/>
                <a:ea typeface="Aptos Display" pitchFamily="34" charset="-122"/>
                <a:cs typeface="Aptos Display" pitchFamily="34" charset="-120"/>
              </a:rPr>
              <a:t>Aizdomas / simptomi</a:t>
            </a:r>
            <a:endParaRPr lang="en-US" sz="1750" dirty="0"/>
          </a:p>
        </p:txBody>
      </p:sp>
      <p:sp>
        <p:nvSpPr>
          <p:cNvPr id="10" name="Text 8"/>
          <p:cNvSpPr/>
          <p:nvPr/>
        </p:nvSpPr>
        <p:spPr>
          <a:xfrm>
            <a:off x="566928" y="3200400"/>
            <a:ext cx="1371600" cy="429768"/>
          </a:xfrm>
          <a:prstGeom prst="rect">
            <a:avLst/>
          </a:prstGeom>
          <a:noFill/>
          <a:ln/>
        </p:spPr>
        <p:txBody>
          <a:bodyPr wrap="square" lIns="0" tIns="0" rIns="0" bIns="0" rtlCol="0" anchor="ctr">
            <a:normAutofit/>
          </a:bodyPr>
          <a:lstStyle/>
          <a:p>
            <a:pPr marL="0" indent="0" algn="ctr">
              <a:buNone/>
            </a:pPr>
            <a:r>
              <a:rPr lang="en-US" sz="1250" dirty="0">
                <a:solidFill>
                  <a:srgbClr val="66727F"/>
                </a:solidFill>
                <a:latin typeface="Aptos" pitchFamily="34" charset="0"/>
                <a:ea typeface="Aptos" pitchFamily="34" charset="-122"/>
                <a:cs typeface="Aptos" pitchFamily="34" charset="-120"/>
              </a:rPr>
              <a:t>pacients meklē skaidrojumu</a:t>
            </a:r>
            <a:endParaRPr lang="en-US" sz="1250" dirty="0"/>
          </a:p>
        </p:txBody>
      </p:sp>
      <p:sp>
        <p:nvSpPr>
          <p:cNvPr id="11" name="Text 9"/>
          <p:cNvSpPr/>
          <p:nvPr/>
        </p:nvSpPr>
        <p:spPr>
          <a:xfrm>
            <a:off x="2084832" y="2679192"/>
            <a:ext cx="201168" cy="219456"/>
          </a:xfrm>
          <a:prstGeom prst="rect">
            <a:avLst/>
          </a:prstGeom>
          <a:noFill/>
          <a:ln/>
        </p:spPr>
        <p:txBody>
          <a:bodyPr wrap="square" lIns="0" tIns="0" rIns="0" bIns="0" rtlCol="0" anchor="ctr"/>
          <a:lstStyle/>
          <a:p>
            <a:pPr marL="0" indent="0">
              <a:buNone/>
            </a:pPr>
            <a:r>
              <a:rPr lang="en-US" sz="2300" b="1" dirty="0">
                <a:solidFill>
                  <a:srgbClr val="66727F"/>
                </a:solidFill>
                <a:latin typeface="Aptos" pitchFamily="34" charset="0"/>
                <a:ea typeface="Aptos" pitchFamily="34" charset="-122"/>
                <a:cs typeface="Aptos" pitchFamily="34" charset="-120"/>
              </a:rPr>
              <a:t>→</a:t>
            </a:r>
            <a:endParaRPr lang="en-US" sz="2300" dirty="0"/>
          </a:p>
        </p:txBody>
      </p:sp>
      <p:sp>
        <p:nvSpPr>
          <p:cNvPr id="12" name="Shape 10"/>
          <p:cNvSpPr/>
          <p:nvPr/>
        </p:nvSpPr>
        <p:spPr>
          <a:xfrm>
            <a:off x="2340864" y="1792224"/>
            <a:ext cx="1627632" cy="2057400"/>
          </a:xfrm>
          <a:prstGeom prst="roundRect">
            <a:avLst>
              <a:gd name="adj" fmla="val 3933"/>
            </a:avLst>
          </a:prstGeom>
          <a:solidFill>
            <a:srgbClr val="FFFFFF"/>
          </a:solidFill>
          <a:ln w="12700">
            <a:solidFill>
              <a:srgbClr val="D6E1EA"/>
            </a:solidFill>
            <a:prstDash val="solid"/>
          </a:ln>
        </p:spPr>
        <p:txBody>
          <a:bodyPr/>
          <a:lstStyle/>
          <a:p>
            <a:endParaRPr lang="lv-LV"/>
          </a:p>
        </p:txBody>
      </p:sp>
      <p:sp>
        <p:nvSpPr>
          <p:cNvPr id="13" name="Shape 11"/>
          <p:cNvSpPr/>
          <p:nvPr/>
        </p:nvSpPr>
        <p:spPr>
          <a:xfrm>
            <a:off x="2898648" y="1993392"/>
            <a:ext cx="475488" cy="475488"/>
          </a:xfrm>
          <a:prstGeom prst="ellipse">
            <a:avLst/>
          </a:prstGeom>
          <a:solidFill>
            <a:srgbClr val="C9793C"/>
          </a:solidFill>
          <a:ln w="12700">
            <a:solidFill>
              <a:srgbClr val="C9793C"/>
            </a:solidFill>
            <a:prstDash val="solid"/>
          </a:ln>
        </p:spPr>
        <p:txBody>
          <a:bodyPr/>
          <a:lstStyle/>
          <a:p>
            <a:endParaRPr lang="lv-LV"/>
          </a:p>
        </p:txBody>
      </p:sp>
      <p:sp>
        <p:nvSpPr>
          <p:cNvPr id="14" name="Text 12"/>
          <p:cNvSpPr/>
          <p:nvPr/>
        </p:nvSpPr>
        <p:spPr>
          <a:xfrm>
            <a:off x="2898648" y="2103120"/>
            <a:ext cx="475488"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2</a:t>
            </a:r>
            <a:endParaRPr lang="en-US" sz="1300" dirty="0"/>
          </a:p>
        </p:txBody>
      </p:sp>
      <p:sp>
        <p:nvSpPr>
          <p:cNvPr id="15" name="Text 13"/>
          <p:cNvSpPr/>
          <p:nvPr/>
        </p:nvSpPr>
        <p:spPr>
          <a:xfrm>
            <a:off x="2478024" y="2660904"/>
            <a:ext cx="1353312" cy="402336"/>
          </a:xfrm>
          <a:prstGeom prst="rect">
            <a:avLst/>
          </a:prstGeom>
          <a:noFill/>
          <a:ln/>
        </p:spPr>
        <p:txBody>
          <a:bodyPr wrap="square" lIns="0" tIns="0" rIns="0" bIns="0" rtlCol="0" anchor="ctr">
            <a:normAutofit fontScale="92500"/>
          </a:bodyPr>
          <a:lstStyle/>
          <a:p>
            <a:pPr marL="0" indent="0" algn="ctr">
              <a:buNone/>
            </a:pPr>
            <a:r>
              <a:rPr lang="en-US" sz="1750" b="1" dirty="0">
                <a:solidFill>
                  <a:srgbClr val="173B5E"/>
                </a:solidFill>
                <a:latin typeface="Aptos Display" pitchFamily="34" charset="0"/>
                <a:ea typeface="Aptos Display" pitchFamily="34" charset="-122"/>
                <a:cs typeface="Aptos Display" pitchFamily="34" charset="-120"/>
              </a:rPr>
              <a:t>Ģimenes ārsts</a:t>
            </a:r>
            <a:endParaRPr lang="en-US" sz="1750" dirty="0"/>
          </a:p>
        </p:txBody>
      </p:sp>
      <p:sp>
        <p:nvSpPr>
          <p:cNvPr id="16" name="Text 14"/>
          <p:cNvSpPr/>
          <p:nvPr/>
        </p:nvSpPr>
        <p:spPr>
          <a:xfrm>
            <a:off x="2468880" y="3200400"/>
            <a:ext cx="1371600" cy="429768"/>
          </a:xfrm>
          <a:prstGeom prst="rect">
            <a:avLst/>
          </a:prstGeom>
          <a:noFill/>
          <a:ln/>
        </p:spPr>
        <p:txBody>
          <a:bodyPr wrap="square" lIns="0" tIns="0" rIns="0" bIns="0" rtlCol="0" anchor="ctr">
            <a:normAutofit/>
          </a:bodyPr>
          <a:lstStyle/>
          <a:p>
            <a:pPr marL="0" indent="0" algn="ctr">
              <a:buNone/>
            </a:pPr>
            <a:r>
              <a:rPr lang="en-US" sz="1250" dirty="0">
                <a:solidFill>
                  <a:srgbClr val="66727F"/>
                </a:solidFill>
                <a:latin typeface="Aptos" pitchFamily="34" charset="0"/>
                <a:ea typeface="Aptos" pitchFamily="34" charset="-122"/>
                <a:cs typeface="Aptos" pitchFamily="34" charset="-120"/>
              </a:rPr>
              <a:t>reakcija un nosūtījums</a:t>
            </a:r>
            <a:endParaRPr lang="en-US" sz="1250" dirty="0"/>
          </a:p>
        </p:txBody>
      </p:sp>
      <p:sp>
        <p:nvSpPr>
          <p:cNvPr id="17" name="Text 15"/>
          <p:cNvSpPr/>
          <p:nvPr/>
        </p:nvSpPr>
        <p:spPr>
          <a:xfrm>
            <a:off x="3986784" y="2679192"/>
            <a:ext cx="201168" cy="219456"/>
          </a:xfrm>
          <a:prstGeom prst="rect">
            <a:avLst/>
          </a:prstGeom>
          <a:noFill/>
          <a:ln/>
        </p:spPr>
        <p:txBody>
          <a:bodyPr wrap="square" lIns="0" tIns="0" rIns="0" bIns="0" rtlCol="0" anchor="ctr"/>
          <a:lstStyle/>
          <a:p>
            <a:pPr marL="0" indent="0">
              <a:buNone/>
            </a:pPr>
            <a:r>
              <a:rPr lang="en-US" sz="2300" b="1" dirty="0">
                <a:solidFill>
                  <a:srgbClr val="66727F"/>
                </a:solidFill>
                <a:latin typeface="Aptos" pitchFamily="34" charset="0"/>
                <a:ea typeface="Aptos" pitchFamily="34" charset="-122"/>
                <a:cs typeface="Aptos" pitchFamily="34" charset="-120"/>
              </a:rPr>
              <a:t>→</a:t>
            </a:r>
            <a:endParaRPr lang="en-US" sz="2300" dirty="0"/>
          </a:p>
        </p:txBody>
      </p:sp>
      <p:sp>
        <p:nvSpPr>
          <p:cNvPr id="18" name="Shape 16"/>
          <p:cNvSpPr/>
          <p:nvPr/>
        </p:nvSpPr>
        <p:spPr>
          <a:xfrm>
            <a:off x="4242816" y="1792224"/>
            <a:ext cx="1627632" cy="2057400"/>
          </a:xfrm>
          <a:prstGeom prst="roundRect">
            <a:avLst>
              <a:gd name="adj" fmla="val 3933"/>
            </a:avLst>
          </a:prstGeom>
          <a:solidFill>
            <a:srgbClr val="FFFFFF"/>
          </a:solidFill>
          <a:ln w="12700">
            <a:solidFill>
              <a:srgbClr val="D6E1EA"/>
            </a:solidFill>
            <a:prstDash val="solid"/>
          </a:ln>
        </p:spPr>
        <p:txBody>
          <a:bodyPr/>
          <a:lstStyle/>
          <a:p>
            <a:endParaRPr lang="lv-LV"/>
          </a:p>
        </p:txBody>
      </p:sp>
      <p:sp>
        <p:nvSpPr>
          <p:cNvPr id="19" name="Shape 17"/>
          <p:cNvSpPr/>
          <p:nvPr/>
        </p:nvSpPr>
        <p:spPr>
          <a:xfrm>
            <a:off x="4800600" y="1993392"/>
            <a:ext cx="475488" cy="475488"/>
          </a:xfrm>
          <a:prstGeom prst="ellipse">
            <a:avLst/>
          </a:prstGeom>
          <a:solidFill>
            <a:srgbClr val="2C6E9F"/>
          </a:solidFill>
          <a:ln w="12700">
            <a:solidFill>
              <a:srgbClr val="2C6E9F"/>
            </a:solidFill>
            <a:prstDash val="solid"/>
          </a:ln>
        </p:spPr>
        <p:txBody>
          <a:bodyPr/>
          <a:lstStyle/>
          <a:p>
            <a:endParaRPr lang="lv-LV"/>
          </a:p>
        </p:txBody>
      </p:sp>
      <p:sp>
        <p:nvSpPr>
          <p:cNvPr id="20" name="Text 18"/>
          <p:cNvSpPr/>
          <p:nvPr/>
        </p:nvSpPr>
        <p:spPr>
          <a:xfrm>
            <a:off x="4800600" y="2103120"/>
            <a:ext cx="475488"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3</a:t>
            </a:r>
            <a:endParaRPr lang="en-US" sz="1300" dirty="0"/>
          </a:p>
        </p:txBody>
      </p:sp>
      <p:sp>
        <p:nvSpPr>
          <p:cNvPr id="21" name="Text 19"/>
          <p:cNvSpPr/>
          <p:nvPr/>
        </p:nvSpPr>
        <p:spPr>
          <a:xfrm>
            <a:off x="4379976" y="2660904"/>
            <a:ext cx="1353312" cy="402336"/>
          </a:xfrm>
          <a:prstGeom prst="rect">
            <a:avLst/>
          </a:prstGeom>
          <a:noFill/>
          <a:ln/>
        </p:spPr>
        <p:txBody>
          <a:bodyPr wrap="square" lIns="0" tIns="0" rIns="0" bIns="0" rtlCol="0" anchor="ctr">
            <a:normAutofit/>
          </a:bodyPr>
          <a:lstStyle/>
          <a:p>
            <a:pPr marL="0" indent="0" algn="ctr">
              <a:buNone/>
            </a:pPr>
            <a:r>
              <a:rPr lang="en-US" sz="1750" b="1" dirty="0">
                <a:solidFill>
                  <a:srgbClr val="173B5E"/>
                </a:solidFill>
                <a:latin typeface="Aptos Display" pitchFamily="34" charset="0"/>
                <a:ea typeface="Aptos Display" pitchFamily="34" charset="-122"/>
                <a:cs typeface="Aptos Display" pitchFamily="34" charset="-120"/>
              </a:rPr>
              <a:t>Speciālists</a:t>
            </a:r>
            <a:endParaRPr lang="en-US" sz="1750" dirty="0"/>
          </a:p>
        </p:txBody>
      </p:sp>
      <p:sp>
        <p:nvSpPr>
          <p:cNvPr id="22" name="Text 20"/>
          <p:cNvSpPr/>
          <p:nvPr/>
        </p:nvSpPr>
        <p:spPr>
          <a:xfrm>
            <a:off x="4370832" y="3200400"/>
            <a:ext cx="1371600" cy="429768"/>
          </a:xfrm>
          <a:prstGeom prst="rect">
            <a:avLst/>
          </a:prstGeom>
          <a:noFill/>
          <a:ln/>
        </p:spPr>
        <p:txBody>
          <a:bodyPr wrap="square" lIns="0" tIns="0" rIns="0" bIns="0" rtlCol="0" anchor="ctr">
            <a:normAutofit/>
          </a:bodyPr>
          <a:lstStyle/>
          <a:p>
            <a:pPr marL="0" indent="0" algn="ctr">
              <a:buNone/>
            </a:pPr>
            <a:r>
              <a:rPr lang="en-US" sz="1250" dirty="0">
                <a:solidFill>
                  <a:srgbClr val="66727F"/>
                </a:solidFill>
                <a:latin typeface="Aptos" pitchFamily="34" charset="0"/>
                <a:ea typeface="Aptos" pitchFamily="34" charset="-122"/>
                <a:cs typeface="Aptos" pitchFamily="34" charset="-120"/>
              </a:rPr>
              <a:t>gaidīšana un indikācijas</a:t>
            </a:r>
            <a:endParaRPr lang="en-US" sz="1250" dirty="0"/>
          </a:p>
        </p:txBody>
      </p:sp>
      <p:sp>
        <p:nvSpPr>
          <p:cNvPr id="23" name="Text 21"/>
          <p:cNvSpPr/>
          <p:nvPr/>
        </p:nvSpPr>
        <p:spPr>
          <a:xfrm>
            <a:off x="5888736" y="2679192"/>
            <a:ext cx="201168" cy="219456"/>
          </a:xfrm>
          <a:prstGeom prst="rect">
            <a:avLst/>
          </a:prstGeom>
          <a:noFill/>
          <a:ln/>
        </p:spPr>
        <p:txBody>
          <a:bodyPr wrap="square" lIns="0" tIns="0" rIns="0" bIns="0" rtlCol="0" anchor="ctr"/>
          <a:lstStyle/>
          <a:p>
            <a:pPr marL="0" indent="0">
              <a:buNone/>
            </a:pPr>
            <a:r>
              <a:rPr lang="en-US" sz="2300" b="1" dirty="0">
                <a:solidFill>
                  <a:srgbClr val="66727F"/>
                </a:solidFill>
                <a:latin typeface="Aptos" pitchFamily="34" charset="0"/>
                <a:ea typeface="Aptos" pitchFamily="34" charset="-122"/>
                <a:cs typeface="Aptos" pitchFamily="34" charset="-120"/>
              </a:rPr>
              <a:t>→</a:t>
            </a:r>
            <a:endParaRPr lang="en-US" sz="2300" dirty="0"/>
          </a:p>
        </p:txBody>
      </p:sp>
      <p:sp>
        <p:nvSpPr>
          <p:cNvPr id="24" name="Shape 22"/>
          <p:cNvSpPr/>
          <p:nvPr/>
        </p:nvSpPr>
        <p:spPr>
          <a:xfrm>
            <a:off x="6144768" y="1792224"/>
            <a:ext cx="1627632" cy="2057400"/>
          </a:xfrm>
          <a:prstGeom prst="roundRect">
            <a:avLst>
              <a:gd name="adj" fmla="val 3933"/>
            </a:avLst>
          </a:prstGeom>
          <a:solidFill>
            <a:srgbClr val="FFFFFF"/>
          </a:solidFill>
          <a:ln w="12700">
            <a:solidFill>
              <a:srgbClr val="D6E1EA"/>
            </a:solidFill>
            <a:prstDash val="solid"/>
          </a:ln>
        </p:spPr>
        <p:txBody>
          <a:bodyPr/>
          <a:lstStyle/>
          <a:p>
            <a:endParaRPr lang="lv-LV"/>
          </a:p>
        </p:txBody>
      </p:sp>
      <p:sp>
        <p:nvSpPr>
          <p:cNvPr id="25" name="Shape 23"/>
          <p:cNvSpPr/>
          <p:nvPr/>
        </p:nvSpPr>
        <p:spPr>
          <a:xfrm>
            <a:off x="6702552" y="1993392"/>
            <a:ext cx="475488" cy="475488"/>
          </a:xfrm>
          <a:prstGeom prst="ellipse">
            <a:avLst/>
          </a:prstGeom>
          <a:solidFill>
            <a:srgbClr val="2F7D5B"/>
          </a:solidFill>
          <a:ln w="12700">
            <a:solidFill>
              <a:srgbClr val="2F7D5B"/>
            </a:solidFill>
            <a:prstDash val="solid"/>
          </a:ln>
        </p:spPr>
        <p:txBody>
          <a:bodyPr/>
          <a:lstStyle/>
          <a:p>
            <a:endParaRPr lang="lv-LV"/>
          </a:p>
        </p:txBody>
      </p:sp>
      <p:sp>
        <p:nvSpPr>
          <p:cNvPr id="26" name="Text 24"/>
          <p:cNvSpPr/>
          <p:nvPr/>
        </p:nvSpPr>
        <p:spPr>
          <a:xfrm>
            <a:off x="6702552" y="2103120"/>
            <a:ext cx="475488"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4</a:t>
            </a:r>
            <a:endParaRPr lang="en-US" sz="1300" dirty="0"/>
          </a:p>
        </p:txBody>
      </p:sp>
      <p:sp>
        <p:nvSpPr>
          <p:cNvPr id="27" name="Text 25"/>
          <p:cNvSpPr/>
          <p:nvPr/>
        </p:nvSpPr>
        <p:spPr>
          <a:xfrm>
            <a:off x="6281928" y="2660904"/>
            <a:ext cx="1353312" cy="402336"/>
          </a:xfrm>
          <a:prstGeom prst="rect">
            <a:avLst/>
          </a:prstGeom>
          <a:noFill/>
          <a:ln/>
        </p:spPr>
        <p:txBody>
          <a:bodyPr wrap="square" lIns="0" tIns="0" rIns="0" bIns="0" rtlCol="0" anchor="ctr">
            <a:normAutofit/>
          </a:bodyPr>
          <a:lstStyle/>
          <a:p>
            <a:pPr marL="0" indent="0" algn="ctr">
              <a:buNone/>
            </a:pPr>
            <a:r>
              <a:rPr lang="en-US" sz="1750" b="1" dirty="0">
                <a:solidFill>
                  <a:srgbClr val="173B5E"/>
                </a:solidFill>
                <a:latin typeface="Aptos Display" pitchFamily="34" charset="0"/>
                <a:ea typeface="Aptos Display" pitchFamily="34" charset="-122"/>
                <a:cs typeface="Aptos Display" pitchFamily="34" charset="-120"/>
              </a:rPr>
              <a:t>Radioloģija</a:t>
            </a:r>
            <a:endParaRPr lang="en-US" sz="1750" dirty="0"/>
          </a:p>
        </p:txBody>
      </p:sp>
      <p:sp>
        <p:nvSpPr>
          <p:cNvPr id="28" name="Text 26"/>
          <p:cNvSpPr/>
          <p:nvPr/>
        </p:nvSpPr>
        <p:spPr>
          <a:xfrm>
            <a:off x="6272784" y="3200400"/>
            <a:ext cx="1371600" cy="429768"/>
          </a:xfrm>
          <a:prstGeom prst="rect">
            <a:avLst/>
          </a:prstGeom>
          <a:noFill/>
          <a:ln/>
        </p:spPr>
        <p:txBody>
          <a:bodyPr wrap="square" lIns="0" tIns="0" rIns="0" bIns="0" rtlCol="0" anchor="ctr">
            <a:normAutofit fontScale="85000" lnSpcReduction="20000"/>
          </a:bodyPr>
          <a:lstStyle/>
          <a:p>
            <a:pPr marL="0" indent="0" algn="ctr">
              <a:buNone/>
            </a:pPr>
            <a:r>
              <a:rPr lang="en-US" sz="1250" dirty="0">
                <a:solidFill>
                  <a:srgbClr val="66727F"/>
                </a:solidFill>
                <a:latin typeface="Aptos" pitchFamily="34" charset="0"/>
                <a:ea typeface="Aptos" pitchFamily="34" charset="-122"/>
                <a:cs typeface="Aptos" pitchFamily="34" charset="-120"/>
              </a:rPr>
              <a:t>pieraksts, sagatavošana, izmeklējums</a:t>
            </a:r>
            <a:endParaRPr lang="en-US" sz="1250" dirty="0"/>
          </a:p>
        </p:txBody>
      </p:sp>
      <p:sp>
        <p:nvSpPr>
          <p:cNvPr id="29" name="Text 27"/>
          <p:cNvSpPr/>
          <p:nvPr/>
        </p:nvSpPr>
        <p:spPr>
          <a:xfrm>
            <a:off x="7790688" y="2679192"/>
            <a:ext cx="201168" cy="219456"/>
          </a:xfrm>
          <a:prstGeom prst="rect">
            <a:avLst/>
          </a:prstGeom>
          <a:noFill/>
          <a:ln/>
        </p:spPr>
        <p:txBody>
          <a:bodyPr wrap="square" lIns="0" tIns="0" rIns="0" bIns="0" rtlCol="0" anchor="ctr"/>
          <a:lstStyle/>
          <a:p>
            <a:pPr marL="0" indent="0">
              <a:buNone/>
            </a:pPr>
            <a:r>
              <a:rPr lang="en-US" sz="2300" b="1" dirty="0">
                <a:solidFill>
                  <a:srgbClr val="66727F"/>
                </a:solidFill>
                <a:latin typeface="Aptos" pitchFamily="34" charset="0"/>
                <a:ea typeface="Aptos" pitchFamily="34" charset="-122"/>
                <a:cs typeface="Aptos" pitchFamily="34" charset="-120"/>
              </a:rPr>
              <a:t>→</a:t>
            </a:r>
            <a:endParaRPr lang="en-US" sz="2300" dirty="0"/>
          </a:p>
        </p:txBody>
      </p:sp>
      <p:sp>
        <p:nvSpPr>
          <p:cNvPr id="30" name="Shape 28"/>
          <p:cNvSpPr/>
          <p:nvPr/>
        </p:nvSpPr>
        <p:spPr>
          <a:xfrm>
            <a:off x="8046720" y="1792224"/>
            <a:ext cx="1627632" cy="2057400"/>
          </a:xfrm>
          <a:prstGeom prst="roundRect">
            <a:avLst>
              <a:gd name="adj" fmla="val 3933"/>
            </a:avLst>
          </a:prstGeom>
          <a:solidFill>
            <a:srgbClr val="FFFFFF"/>
          </a:solidFill>
          <a:ln w="12700">
            <a:solidFill>
              <a:srgbClr val="D6E1EA"/>
            </a:solidFill>
            <a:prstDash val="solid"/>
          </a:ln>
        </p:spPr>
        <p:txBody>
          <a:bodyPr/>
          <a:lstStyle/>
          <a:p>
            <a:endParaRPr lang="lv-LV"/>
          </a:p>
        </p:txBody>
      </p:sp>
      <p:sp>
        <p:nvSpPr>
          <p:cNvPr id="31" name="Shape 29"/>
          <p:cNvSpPr/>
          <p:nvPr/>
        </p:nvSpPr>
        <p:spPr>
          <a:xfrm>
            <a:off x="8604504" y="1993392"/>
            <a:ext cx="475488" cy="475488"/>
          </a:xfrm>
          <a:prstGeom prst="ellipse">
            <a:avLst/>
          </a:prstGeom>
          <a:solidFill>
            <a:srgbClr val="2F7F7B"/>
          </a:solidFill>
          <a:ln w="12700">
            <a:solidFill>
              <a:srgbClr val="2F7F7B"/>
            </a:solidFill>
            <a:prstDash val="solid"/>
          </a:ln>
        </p:spPr>
        <p:txBody>
          <a:bodyPr/>
          <a:lstStyle/>
          <a:p>
            <a:endParaRPr lang="lv-LV"/>
          </a:p>
        </p:txBody>
      </p:sp>
      <p:sp>
        <p:nvSpPr>
          <p:cNvPr id="32" name="Text 30"/>
          <p:cNvSpPr/>
          <p:nvPr/>
        </p:nvSpPr>
        <p:spPr>
          <a:xfrm>
            <a:off x="8604504" y="2103120"/>
            <a:ext cx="475488"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5</a:t>
            </a:r>
            <a:endParaRPr lang="en-US" sz="1300" dirty="0"/>
          </a:p>
        </p:txBody>
      </p:sp>
      <p:sp>
        <p:nvSpPr>
          <p:cNvPr id="33" name="Text 31"/>
          <p:cNvSpPr/>
          <p:nvPr/>
        </p:nvSpPr>
        <p:spPr>
          <a:xfrm>
            <a:off x="8183880" y="2660904"/>
            <a:ext cx="1353312" cy="402336"/>
          </a:xfrm>
          <a:prstGeom prst="rect">
            <a:avLst/>
          </a:prstGeom>
          <a:noFill/>
          <a:ln/>
        </p:spPr>
        <p:txBody>
          <a:bodyPr wrap="square" lIns="0" tIns="0" rIns="0" bIns="0" rtlCol="0" anchor="ctr">
            <a:normAutofit/>
          </a:bodyPr>
          <a:lstStyle/>
          <a:p>
            <a:pPr marL="0" indent="0" algn="ctr">
              <a:buNone/>
            </a:pPr>
            <a:r>
              <a:rPr lang="en-US" sz="1750" b="1" dirty="0">
                <a:solidFill>
                  <a:srgbClr val="173B5E"/>
                </a:solidFill>
                <a:latin typeface="Aptos Display" pitchFamily="34" charset="0"/>
                <a:ea typeface="Aptos Display" pitchFamily="34" charset="-122"/>
                <a:cs typeface="Aptos Display" pitchFamily="34" charset="-120"/>
              </a:rPr>
              <a:t>Rezultāti</a:t>
            </a:r>
            <a:endParaRPr lang="en-US" sz="1750" dirty="0"/>
          </a:p>
        </p:txBody>
      </p:sp>
      <p:sp>
        <p:nvSpPr>
          <p:cNvPr id="34" name="Text 32"/>
          <p:cNvSpPr/>
          <p:nvPr/>
        </p:nvSpPr>
        <p:spPr>
          <a:xfrm>
            <a:off x="8174736" y="3200400"/>
            <a:ext cx="1371600" cy="429768"/>
          </a:xfrm>
          <a:prstGeom prst="rect">
            <a:avLst/>
          </a:prstGeom>
          <a:noFill/>
          <a:ln/>
        </p:spPr>
        <p:txBody>
          <a:bodyPr wrap="square" lIns="0" tIns="0" rIns="0" bIns="0" rtlCol="0" anchor="ctr">
            <a:normAutofit/>
          </a:bodyPr>
          <a:lstStyle/>
          <a:p>
            <a:pPr marL="0" indent="0" algn="ctr">
              <a:buNone/>
            </a:pPr>
            <a:r>
              <a:rPr lang="en-US" sz="1250" dirty="0">
                <a:solidFill>
                  <a:srgbClr val="66727F"/>
                </a:solidFill>
                <a:latin typeface="Aptos" pitchFamily="34" charset="0"/>
                <a:ea typeface="Aptos" pitchFamily="34" charset="-122"/>
                <a:cs typeface="Aptos" pitchFamily="34" charset="-120"/>
              </a:rPr>
              <a:t>apraksts un pieejamība</a:t>
            </a:r>
            <a:endParaRPr lang="en-US" sz="1250" dirty="0"/>
          </a:p>
        </p:txBody>
      </p:sp>
      <p:sp>
        <p:nvSpPr>
          <p:cNvPr id="35" name="Text 33"/>
          <p:cNvSpPr/>
          <p:nvPr/>
        </p:nvSpPr>
        <p:spPr>
          <a:xfrm>
            <a:off x="9692640" y="2679192"/>
            <a:ext cx="201168" cy="219456"/>
          </a:xfrm>
          <a:prstGeom prst="rect">
            <a:avLst/>
          </a:prstGeom>
          <a:noFill/>
          <a:ln/>
        </p:spPr>
        <p:txBody>
          <a:bodyPr wrap="square" lIns="0" tIns="0" rIns="0" bIns="0" rtlCol="0" anchor="ctr"/>
          <a:lstStyle/>
          <a:p>
            <a:pPr marL="0" indent="0">
              <a:buNone/>
            </a:pPr>
            <a:r>
              <a:rPr lang="en-US" sz="2300" b="1" dirty="0">
                <a:solidFill>
                  <a:srgbClr val="66727F"/>
                </a:solidFill>
                <a:latin typeface="Aptos" pitchFamily="34" charset="0"/>
                <a:ea typeface="Aptos" pitchFamily="34" charset="-122"/>
                <a:cs typeface="Aptos" pitchFamily="34" charset="-120"/>
              </a:rPr>
              <a:t>→</a:t>
            </a:r>
            <a:endParaRPr lang="en-US" sz="2300" dirty="0"/>
          </a:p>
        </p:txBody>
      </p:sp>
      <p:sp>
        <p:nvSpPr>
          <p:cNvPr id="36" name="Shape 34"/>
          <p:cNvSpPr/>
          <p:nvPr/>
        </p:nvSpPr>
        <p:spPr>
          <a:xfrm>
            <a:off x="9948672" y="1792224"/>
            <a:ext cx="1627632" cy="2057400"/>
          </a:xfrm>
          <a:prstGeom prst="roundRect">
            <a:avLst>
              <a:gd name="adj" fmla="val 3933"/>
            </a:avLst>
          </a:prstGeom>
          <a:solidFill>
            <a:srgbClr val="FFFFFF"/>
          </a:solidFill>
          <a:ln w="12700">
            <a:solidFill>
              <a:srgbClr val="D6E1EA"/>
            </a:solidFill>
            <a:prstDash val="solid"/>
          </a:ln>
        </p:spPr>
        <p:txBody>
          <a:bodyPr/>
          <a:lstStyle/>
          <a:p>
            <a:endParaRPr lang="lv-LV"/>
          </a:p>
        </p:txBody>
      </p:sp>
      <p:sp>
        <p:nvSpPr>
          <p:cNvPr id="37" name="Shape 35"/>
          <p:cNvSpPr/>
          <p:nvPr/>
        </p:nvSpPr>
        <p:spPr>
          <a:xfrm>
            <a:off x="10506456" y="1993392"/>
            <a:ext cx="475488" cy="475488"/>
          </a:xfrm>
          <a:prstGeom prst="ellipse">
            <a:avLst/>
          </a:prstGeom>
          <a:solidFill>
            <a:srgbClr val="C9793C"/>
          </a:solidFill>
          <a:ln w="12700">
            <a:solidFill>
              <a:srgbClr val="C9793C"/>
            </a:solidFill>
            <a:prstDash val="solid"/>
          </a:ln>
        </p:spPr>
        <p:txBody>
          <a:bodyPr/>
          <a:lstStyle/>
          <a:p>
            <a:endParaRPr lang="lv-LV"/>
          </a:p>
        </p:txBody>
      </p:sp>
      <p:sp>
        <p:nvSpPr>
          <p:cNvPr id="38" name="Text 36"/>
          <p:cNvSpPr/>
          <p:nvPr/>
        </p:nvSpPr>
        <p:spPr>
          <a:xfrm>
            <a:off x="10506456" y="2103120"/>
            <a:ext cx="475488" cy="155448"/>
          </a:xfrm>
          <a:prstGeom prst="rect">
            <a:avLst/>
          </a:prstGeom>
          <a:no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6</a:t>
            </a:r>
            <a:endParaRPr lang="en-US" sz="1300" dirty="0"/>
          </a:p>
        </p:txBody>
      </p:sp>
      <p:sp>
        <p:nvSpPr>
          <p:cNvPr id="39" name="Text 37"/>
          <p:cNvSpPr/>
          <p:nvPr/>
        </p:nvSpPr>
        <p:spPr>
          <a:xfrm>
            <a:off x="10085832" y="2660904"/>
            <a:ext cx="1353312" cy="402336"/>
          </a:xfrm>
          <a:prstGeom prst="rect">
            <a:avLst/>
          </a:prstGeom>
          <a:noFill/>
          <a:ln/>
        </p:spPr>
        <p:txBody>
          <a:bodyPr wrap="square" lIns="0" tIns="0" rIns="0" bIns="0" rtlCol="0" anchor="ctr">
            <a:normAutofit fontScale="92500"/>
          </a:bodyPr>
          <a:lstStyle/>
          <a:p>
            <a:pPr marL="0" indent="0" algn="ctr">
              <a:buNone/>
            </a:pPr>
            <a:r>
              <a:rPr lang="en-US" sz="1750" b="1" dirty="0">
                <a:solidFill>
                  <a:srgbClr val="173B5E"/>
                </a:solidFill>
                <a:latin typeface="Aptos Display" pitchFamily="34" charset="0"/>
                <a:ea typeface="Aptos Display" pitchFamily="34" charset="-122"/>
                <a:cs typeface="Aptos Display" pitchFamily="34" charset="-120"/>
              </a:rPr>
              <a:t>Nākamais solis</a:t>
            </a:r>
            <a:endParaRPr lang="en-US" sz="1750" dirty="0"/>
          </a:p>
        </p:txBody>
      </p:sp>
      <p:sp>
        <p:nvSpPr>
          <p:cNvPr id="40" name="Text 38"/>
          <p:cNvSpPr/>
          <p:nvPr/>
        </p:nvSpPr>
        <p:spPr>
          <a:xfrm>
            <a:off x="10076688" y="3200400"/>
            <a:ext cx="1371600" cy="429768"/>
          </a:xfrm>
          <a:prstGeom prst="rect">
            <a:avLst/>
          </a:prstGeom>
          <a:noFill/>
          <a:ln/>
        </p:spPr>
        <p:txBody>
          <a:bodyPr wrap="square" lIns="0" tIns="0" rIns="0" bIns="0" rtlCol="0" anchor="ctr">
            <a:normAutofit/>
          </a:bodyPr>
          <a:lstStyle/>
          <a:p>
            <a:pPr marL="0" indent="0" algn="ctr">
              <a:buNone/>
            </a:pPr>
            <a:r>
              <a:rPr lang="en-US" sz="1250" dirty="0">
                <a:solidFill>
                  <a:srgbClr val="66727F"/>
                </a:solidFill>
                <a:latin typeface="Aptos" pitchFamily="34" charset="0"/>
                <a:ea typeface="Aptos" pitchFamily="34" charset="-122"/>
                <a:cs typeface="Aptos" pitchFamily="34" charset="-120"/>
              </a:rPr>
              <a:t>kontakti, atbalsts, ārstēšana</a:t>
            </a:r>
            <a:endParaRPr lang="en-US" sz="1250" dirty="0"/>
          </a:p>
        </p:txBody>
      </p:sp>
      <p:sp>
        <p:nvSpPr>
          <p:cNvPr id="41" name="Shape 39"/>
          <p:cNvSpPr/>
          <p:nvPr/>
        </p:nvSpPr>
        <p:spPr>
          <a:xfrm>
            <a:off x="685800" y="4233672"/>
            <a:ext cx="3566160" cy="987552"/>
          </a:xfrm>
          <a:prstGeom prst="roundRect">
            <a:avLst>
              <a:gd name="adj" fmla="val 6481"/>
            </a:avLst>
          </a:prstGeom>
          <a:solidFill>
            <a:srgbClr val="FAEFE5"/>
          </a:solidFill>
          <a:ln w="12700">
            <a:solidFill>
              <a:srgbClr val="C9793C"/>
            </a:solidFill>
            <a:prstDash val="solid"/>
          </a:ln>
        </p:spPr>
        <p:txBody>
          <a:bodyPr/>
          <a:lstStyle/>
          <a:p>
            <a:endParaRPr lang="lv-LV"/>
          </a:p>
        </p:txBody>
      </p:sp>
      <p:sp>
        <p:nvSpPr>
          <p:cNvPr id="42" name="Text 40"/>
          <p:cNvSpPr/>
          <p:nvPr/>
        </p:nvSpPr>
        <p:spPr>
          <a:xfrm>
            <a:off x="850392" y="4325112"/>
            <a:ext cx="3236976" cy="804672"/>
          </a:xfrm>
          <a:prstGeom prst="rect">
            <a:avLst/>
          </a:prstGeom>
          <a:noFill/>
          <a:ln/>
        </p:spPr>
        <p:txBody>
          <a:bodyPr wrap="square" lIns="0" tIns="0" rIns="0" bIns="0" rtlCol="0" anchor="ctr">
            <a:normAutofit/>
          </a:bodyPr>
          <a:lstStyle/>
          <a:p>
            <a:pPr marL="0" indent="0" algn="ctr">
              <a:buNone/>
            </a:pPr>
            <a:r>
              <a:rPr lang="en-US" sz="1630" b="1" dirty="0">
                <a:solidFill>
                  <a:srgbClr val="C9793C"/>
                </a:solidFill>
                <a:latin typeface="Aptos" pitchFamily="34" charset="0"/>
                <a:ea typeface="Aptos" pitchFamily="34" charset="-122"/>
                <a:cs typeface="Aptos" pitchFamily="34" charset="-120"/>
              </a:rPr>
              <a:t>Pacientam bieži jāsavieno vairāki posmi pašam.</a:t>
            </a:r>
            <a:endParaRPr lang="en-US" sz="1630" dirty="0"/>
          </a:p>
        </p:txBody>
      </p:sp>
      <p:sp>
        <p:nvSpPr>
          <p:cNvPr id="43" name="Shape 41"/>
          <p:cNvSpPr/>
          <p:nvPr/>
        </p:nvSpPr>
        <p:spPr>
          <a:xfrm>
            <a:off x="4434840" y="4233672"/>
            <a:ext cx="3566160" cy="987552"/>
          </a:xfrm>
          <a:prstGeom prst="roundRect">
            <a:avLst>
              <a:gd name="adj" fmla="val 6481"/>
            </a:avLst>
          </a:prstGeom>
          <a:solidFill>
            <a:srgbClr val="E7F3F2"/>
          </a:solidFill>
          <a:ln w="12700">
            <a:solidFill>
              <a:srgbClr val="2F7F7B"/>
            </a:solidFill>
            <a:prstDash val="solid"/>
          </a:ln>
        </p:spPr>
        <p:txBody>
          <a:bodyPr/>
          <a:lstStyle/>
          <a:p>
            <a:endParaRPr lang="lv-LV"/>
          </a:p>
        </p:txBody>
      </p:sp>
      <p:sp>
        <p:nvSpPr>
          <p:cNvPr id="44" name="Text 42"/>
          <p:cNvSpPr/>
          <p:nvPr/>
        </p:nvSpPr>
        <p:spPr>
          <a:xfrm>
            <a:off x="4599432" y="4325112"/>
            <a:ext cx="3236976" cy="804672"/>
          </a:xfrm>
          <a:prstGeom prst="rect">
            <a:avLst/>
          </a:prstGeom>
          <a:noFill/>
          <a:ln/>
        </p:spPr>
        <p:txBody>
          <a:bodyPr wrap="square" lIns="0" tIns="0" rIns="0" bIns="0" rtlCol="0" anchor="ctr">
            <a:normAutofit/>
          </a:bodyPr>
          <a:lstStyle/>
          <a:p>
            <a:pPr marL="0" indent="0" algn="ctr">
              <a:buNone/>
            </a:pPr>
            <a:r>
              <a:rPr lang="en-US" sz="1560" b="1" dirty="0">
                <a:solidFill>
                  <a:srgbClr val="2F7F7B"/>
                </a:solidFill>
                <a:latin typeface="Aptos" pitchFamily="34" charset="0"/>
                <a:ea typeface="Aptos" pitchFamily="34" charset="-122"/>
                <a:cs typeface="Aptos" pitchFamily="34" charset="-120"/>
              </a:rPr>
              <a:t>Radioloģijas posms tiek vērtēts labi, bet nav izolēts no ceļa pirms un pēc izmeklējuma.</a:t>
            </a:r>
            <a:endParaRPr lang="en-US" sz="1560" dirty="0"/>
          </a:p>
        </p:txBody>
      </p:sp>
      <p:sp>
        <p:nvSpPr>
          <p:cNvPr id="45" name="Shape 43"/>
          <p:cNvSpPr/>
          <p:nvPr/>
        </p:nvSpPr>
        <p:spPr>
          <a:xfrm>
            <a:off x="8183880" y="4233672"/>
            <a:ext cx="3566160" cy="987552"/>
          </a:xfrm>
          <a:prstGeom prst="roundRect">
            <a:avLst>
              <a:gd name="adj" fmla="val 6481"/>
            </a:avLst>
          </a:prstGeom>
          <a:solidFill>
            <a:srgbClr val="EEF5FA"/>
          </a:solidFill>
          <a:ln w="12700">
            <a:solidFill>
              <a:srgbClr val="173B5E"/>
            </a:solidFill>
            <a:prstDash val="solid"/>
          </a:ln>
        </p:spPr>
        <p:txBody>
          <a:bodyPr/>
          <a:lstStyle/>
          <a:p>
            <a:endParaRPr lang="lv-LV"/>
          </a:p>
        </p:txBody>
      </p:sp>
      <p:sp>
        <p:nvSpPr>
          <p:cNvPr id="46" name="Text 44"/>
          <p:cNvSpPr/>
          <p:nvPr/>
        </p:nvSpPr>
        <p:spPr>
          <a:xfrm>
            <a:off x="8348472" y="4325112"/>
            <a:ext cx="3236976" cy="804672"/>
          </a:xfrm>
          <a:prstGeom prst="rect">
            <a:avLst/>
          </a:prstGeom>
          <a:noFill/>
          <a:ln/>
        </p:spPr>
        <p:txBody>
          <a:bodyPr wrap="square" lIns="0" tIns="0" rIns="0" bIns="0" rtlCol="0" anchor="ctr">
            <a:normAutofit/>
          </a:bodyPr>
          <a:lstStyle/>
          <a:p>
            <a:pPr marL="0" indent="0" algn="ctr">
              <a:buNone/>
            </a:pPr>
            <a:r>
              <a:rPr lang="en-US" sz="1620" b="1" dirty="0">
                <a:solidFill>
                  <a:srgbClr val="173B5E"/>
                </a:solidFill>
                <a:latin typeface="Aptos" pitchFamily="34" charset="0"/>
                <a:ea typeface="Aptos" pitchFamily="34" charset="-122"/>
                <a:cs typeface="Aptos" pitchFamily="34" charset="-120"/>
              </a:rPr>
              <a:t>Ceļš ir tik skaidrs, cik skaidrs ir nākamais solis pēc katra posma.</a:t>
            </a:r>
            <a:endParaRPr lang="en-US" sz="1620" dirty="0"/>
          </a:p>
        </p:txBody>
      </p:sp>
      <p:sp>
        <p:nvSpPr>
          <p:cNvPr id="47"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Gaidīšana redzama vairākos diagnostikas posmos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Izteiktāks signāls aptaujā — gaidīšana līdz speciālista konsultācijai</a:t>
            </a:r>
            <a:endParaRPr lang="en-US" sz="1650" dirty="0"/>
          </a:p>
        </p:txBody>
      </p:sp>
      <p:sp>
        <p:nvSpPr>
          <p:cNvPr id="4" name="Shape 2"/>
          <p:cNvSpPr/>
          <p:nvPr/>
        </p:nvSpPr>
        <p:spPr>
          <a:xfrm>
            <a:off x="438912" y="1005840"/>
            <a:ext cx="1572768" cy="256032"/>
          </a:xfrm>
          <a:prstGeom prst="roundRect">
            <a:avLst>
              <a:gd name="adj" fmla="val 21429"/>
            </a:avLst>
          </a:prstGeom>
          <a:solidFill>
            <a:srgbClr val="C9793C"/>
          </a:solidFill>
          <a:ln w="12700">
            <a:solidFill>
              <a:srgbClr val="C9793C"/>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SAVLAICĪGUMS</a:t>
            </a:r>
            <a:endParaRPr lang="en-US" sz="950" dirty="0"/>
          </a:p>
        </p:txBody>
      </p:sp>
      <p:sp>
        <p:nvSpPr>
          <p:cNvPr id="6" name="Shape 4"/>
          <p:cNvSpPr/>
          <p:nvPr/>
        </p:nvSpPr>
        <p:spPr>
          <a:xfrm>
            <a:off x="438912" y="1417320"/>
            <a:ext cx="7543800" cy="4315968"/>
          </a:xfrm>
          <a:prstGeom prst="roundRect">
            <a:avLst>
              <a:gd name="adj" fmla="val 1483"/>
            </a:avLst>
          </a:prstGeom>
          <a:solidFill>
            <a:srgbClr val="FFFFFF"/>
          </a:solidFill>
          <a:ln w="12700">
            <a:solidFill>
              <a:srgbClr val="D6E1EA"/>
            </a:solidFill>
            <a:prstDash val="solid"/>
          </a:ln>
        </p:spPr>
        <p:txBody>
          <a:bodyPr/>
          <a:lstStyle/>
          <a:p>
            <a:endParaRPr lang="lv-LV"/>
          </a:p>
        </p:txBody>
      </p:sp>
      <p:sp>
        <p:nvSpPr>
          <p:cNvPr id="7" name="Text 5"/>
          <p:cNvSpPr/>
          <p:nvPr/>
        </p:nvSpPr>
        <p:spPr>
          <a:xfrm>
            <a:off x="603504" y="1527048"/>
            <a:ext cx="7214616" cy="201168"/>
          </a:xfrm>
          <a:prstGeom prst="rect">
            <a:avLst/>
          </a:prstGeom>
          <a:noFill/>
          <a:ln/>
        </p:spPr>
        <p:txBody>
          <a:bodyPr wrap="square" lIns="0" tIns="0" rIns="0" bIns="0" rtlCol="0" anchor="ctr">
            <a:normAutofit/>
          </a:bodyPr>
          <a:lstStyle/>
          <a:p>
            <a:pPr marL="0" indent="0">
              <a:buNone/>
            </a:pPr>
            <a:r>
              <a:rPr lang="en-US" sz="1250" b="1" dirty="0">
                <a:solidFill>
                  <a:srgbClr val="66727F"/>
                </a:solidFill>
                <a:latin typeface="Aptos" pitchFamily="34" charset="0"/>
                <a:ea typeface="Aptos" pitchFamily="34" charset="-122"/>
                <a:cs typeface="Aptos" pitchFamily="34" charset="-120"/>
              </a:rPr>
              <a:t>1. attēls. Pacientu ziņotie gaidīšanas intervāli diagnostikas ceļā</a:t>
            </a:r>
            <a:endParaRPr lang="en-US" sz="1250" dirty="0"/>
          </a:p>
        </p:txBody>
      </p:sp>
      <p:pic>
        <p:nvPicPr>
          <p:cNvPr id="8" name="Image 0" descr="/mnt/data/report_media/word/media/image1.png"/>
          <p:cNvPicPr>
            <a:picLocks noChangeAspect="1"/>
          </p:cNvPicPr>
          <p:nvPr/>
        </p:nvPicPr>
        <p:blipFill>
          <a:blip r:embed="rId3"/>
          <a:stretch>
            <a:fillRect/>
          </a:stretch>
        </p:blipFill>
        <p:spPr>
          <a:xfrm>
            <a:off x="603504" y="2155024"/>
            <a:ext cx="7214616" cy="3005152"/>
          </a:xfrm>
          <a:prstGeom prst="rect">
            <a:avLst/>
          </a:prstGeom>
        </p:spPr>
      </p:pic>
      <p:sp>
        <p:nvSpPr>
          <p:cNvPr id="9" name="Shape 6"/>
          <p:cNvSpPr/>
          <p:nvPr/>
        </p:nvSpPr>
        <p:spPr>
          <a:xfrm>
            <a:off x="8247888" y="1572768"/>
            <a:ext cx="3502152" cy="1325880"/>
          </a:xfrm>
          <a:prstGeom prst="roundRect">
            <a:avLst>
              <a:gd name="adj" fmla="val 4828"/>
            </a:avLst>
          </a:prstGeom>
          <a:solidFill>
            <a:srgbClr val="FFFFFF"/>
          </a:solidFill>
          <a:ln w="12700">
            <a:solidFill>
              <a:srgbClr val="D6E1EA"/>
            </a:solidFill>
            <a:prstDash val="solid"/>
          </a:ln>
        </p:spPr>
        <p:txBody>
          <a:bodyPr/>
          <a:lstStyle/>
          <a:p>
            <a:endParaRPr lang="lv-LV"/>
          </a:p>
        </p:txBody>
      </p:sp>
      <p:sp>
        <p:nvSpPr>
          <p:cNvPr id="10" name="Shape 7"/>
          <p:cNvSpPr/>
          <p:nvPr/>
        </p:nvSpPr>
        <p:spPr>
          <a:xfrm>
            <a:off x="8247888" y="1572768"/>
            <a:ext cx="54864" cy="1325880"/>
          </a:xfrm>
          <a:prstGeom prst="rect">
            <a:avLst/>
          </a:prstGeom>
          <a:solidFill>
            <a:srgbClr val="C9793C"/>
          </a:solidFill>
          <a:ln w="12700">
            <a:solidFill>
              <a:srgbClr val="C9793C"/>
            </a:solidFill>
            <a:prstDash val="solid"/>
          </a:ln>
        </p:spPr>
        <p:txBody>
          <a:bodyPr/>
          <a:lstStyle/>
          <a:p>
            <a:endParaRPr lang="lv-LV"/>
          </a:p>
        </p:txBody>
      </p:sp>
      <p:sp>
        <p:nvSpPr>
          <p:cNvPr id="11" name="Text 8"/>
          <p:cNvSpPr/>
          <p:nvPr/>
        </p:nvSpPr>
        <p:spPr>
          <a:xfrm>
            <a:off x="8412480" y="1700784"/>
            <a:ext cx="322783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33,5 %</a:t>
            </a:r>
            <a:endParaRPr lang="en-US" sz="2400" dirty="0"/>
          </a:p>
        </p:txBody>
      </p:sp>
      <p:sp>
        <p:nvSpPr>
          <p:cNvPr id="12" name="Text 9"/>
          <p:cNvSpPr/>
          <p:nvPr/>
        </p:nvSpPr>
        <p:spPr>
          <a:xfrm>
            <a:off x="8412480" y="2103120"/>
            <a:ext cx="3246120" cy="66751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līdz speciālistam nonāca pēc ≥1 mēneša</a:t>
            </a:r>
            <a:endParaRPr lang="en-US" sz="1320" dirty="0"/>
          </a:p>
        </p:txBody>
      </p:sp>
      <p:sp>
        <p:nvSpPr>
          <p:cNvPr id="13" name="Shape 10"/>
          <p:cNvSpPr/>
          <p:nvPr/>
        </p:nvSpPr>
        <p:spPr>
          <a:xfrm>
            <a:off x="8247888" y="3072384"/>
            <a:ext cx="3502152" cy="1325880"/>
          </a:xfrm>
          <a:prstGeom prst="roundRect">
            <a:avLst>
              <a:gd name="adj" fmla="val 4828"/>
            </a:avLst>
          </a:prstGeom>
          <a:solidFill>
            <a:srgbClr val="FFFFFF"/>
          </a:solidFill>
          <a:ln w="12700">
            <a:solidFill>
              <a:srgbClr val="D6E1EA"/>
            </a:solidFill>
            <a:prstDash val="solid"/>
          </a:ln>
        </p:spPr>
        <p:txBody>
          <a:bodyPr/>
          <a:lstStyle/>
          <a:p>
            <a:endParaRPr lang="lv-LV"/>
          </a:p>
        </p:txBody>
      </p:sp>
      <p:sp>
        <p:nvSpPr>
          <p:cNvPr id="14" name="Shape 11"/>
          <p:cNvSpPr/>
          <p:nvPr/>
        </p:nvSpPr>
        <p:spPr>
          <a:xfrm>
            <a:off x="8247888" y="3072384"/>
            <a:ext cx="54864" cy="1325880"/>
          </a:xfrm>
          <a:prstGeom prst="rect">
            <a:avLst/>
          </a:prstGeom>
          <a:solidFill>
            <a:srgbClr val="C9793C"/>
          </a:solidFill>
          <a:ln w="12700">
            <a:solidFill>
              <a:srgbClr val="C9793C"/>
            </a:solidFill>
            <a:prstDash val="solid"/>
          </a:ln>
        </p:spPr>
        <p:txBody>
          <a:bodyPr/>
          <a:lstStyle/>
          <a:p>
            <a:endParaRPr lang="lv-LV"/>
          </a:p>
        </p:txBody>
      </p:sp>
      <p:sp>
        <p:nvSpPr>
          <p:cNvPr id="15" name="Text 12"/>
          <p:cNvSpPr/>
          <p:nvPr/>
        </p:nvSpPr>
        <p:spPr>
          <a:xfrm>
            <a:off x="8412480" y="3200400"/>
            <a:ext cx="322783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20,8 %</a:t>
            </a:r>
            <a:endParaRPr lang="en-US" sz="2400" dirty="0"/>
          </a:p>
        </p:txBody>
      </p:sp>
      <p:sp>
        <p:nvSpPr>
          <p:cNvPr id="16" name="Text 13"/>
          <p:cNvSpPr/>
          <p:nvPr/>
        </p:nvSpPr>
        <p:spPr>
          <a:xfrm>
            <a:off x="8412480" y="3602736"/>
            <a:ext cx="3246120" cy="66751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radioloģisko izmeklējumu gaidīja ≥1 mēnesi</a:t>
            </a:r>
            <a:endParaRPr lang="en-US" sz="1320" dirty="0"/>
          </a:p>
        </p:txBody>
      </p:sp>
      <p:sp>
        <p:nvSpPr>
          <p:cNvPr id="17" name="Shape 14"/>
          <p:cNvSpPr/>
          <p:nvPr/>
        </p:nvSpPr>
        <p:spPr>
          <a:xfrm>
            <a:off x="8247888" y="4590288"/>
            <a:ext cx="3502152" cy="969264"/>
          </a:xfrm>
          <a:prstGeom prst="roundRect">
            <a:avLst>
              <a:gd name="adj" fmla="val 6604"/>
            </a:avLst>
          </a:prstGeom>
          <a:solidFill>
            <a:srgbClr val="EEF5FA"/>
          </a:solidFill>
          <a:ln w="12700">
            <a:solidFill>
              <a:srgbClr val="173B5E"/>
            </a:solidFill>
            <a:prstDash val="solid"/>
          </a:ln>
        </p:spPr>
        <p:txBody>
          <a:bodyPr/>
          <a:lstStyle/>
          <a:p>
            <a:endParaRPr lang="lv-LV"/>
          </a:p>
        </p:txBody>
      </p:sp>
      <p:sp>
        <p:nvSpPr>
          <p:cNvPr id="18" name="Text 15"/>
          <p:cNvSpPr/>
          <p:nvPr/>
        </p:nvSpPr>
        <p:spPr>
          <a:xfrm>
            <a:off x="8412480" y="4681728"/>
            <a:ext cx="3172968" cy="786384"/>
          </a:xfrm>
          <a:prstGeom prst="rect">
            <a:avLst/>
          </a:prstGeom>
          <a:noFill/>
          <a:ln/>
        </p:spPr>
        <p:txBody>
          <a:bodyPr wrap="square" lIns="0" tIns="0" rIns="0" bIns="0" rtlCol="0" anchor="ctr">
            <a:normAutofit/>
          </a:bodyPr>
          <a:lstStyle/>
          <a:p>
            <a:pPr marL="0" indent="0" algn="ctr">
              <a:buNone/>
            </a:pPr>
            <a:r>
              <a:rPr lang="en-US" sz="1510" b="1" dirty="0">
                <a:solidFill>
                  <a:srgbClr val="173B5E"/>
                </a:solidFill>
                <a:latin typeface="Aptos" pitchFamily="34" charset="0"/>
                <a:ea typeface="Aptos" pitchFamily="34" charset="-122"/>
                <a:cs typeface="Aptos" pitchFamily="34" charset="-120"/>
              </a:rPr>
              <a:t>Laika dati ir intervālos; precīzu vidējo dienu skaitu aprēķināt nedrīkst.</a:t>
            </a:r>
            <a:endParaRPr lang="en-US" sz="151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Jo ilgāk pacients gaida, jo zemāka apmierinātība</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Aprakstošajos datos redzama izteikta saistība starp gaidīšanas intervālu un pacientu vērtējumu</a:t>
            </a:r>
            <a:endParaRPr lang="en-US" sz="1650" dirty="0"/>
          </a:p>
        </p:txBody>
      </p:sp>
      <p:sp>
        <p:nvSpPr>
          <p:cNvPr id="4" name="Shape 2"/>
          <p:cNvSpPr/>
          <p:nvPr/>
        </p:nvSpPr>
        <p:spPr>
          <a:xfrm>
            <a:off x="438912" y="1005840"/>
            <a:ext cx="1572768" cy="256032"/>
          </a:xfrm>
          <a:prstGeom prst="roundRect">
            <a:avLst>
              <a:gd name="adj" fmla="val 21429"/>
            </a:avLst>
          </a:prstGeom>
          <a:solidFill>
            <a:srgbClr val="C9793C"/>
          </a:solidFill>
          <a:ln w="12700">
            <a:solidFill>
              <a:srgbClr val="C9793C"/>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APMIERINĀTĪBA</a:t>
            </a:r>
            <a:endParaRPr lang="en-US" sz="950" dirty="0"/>
          </a:p>
        </p:txBody>
      </p:sp>
      <p:sp>
        <p:nvSpPr>
          <p:cNvPr id="6" name="Shape 4"/>
          <p:cNvSpPr/>
          <p:nvPr/>
        </p:nvSpPr>
        <p:spPr>
          <a:xfrm>
            <a:off x="438912" y="1417320"/>
            <a:ext cx="7543800" cy="4343400"/>
          </a:xfrm>
          <a:prstGeom prst="roundRect">
            <a:avLst>
              <a:gd name="adj" fmla="val 1474"/>
            </a:avLst>
          </a:prstGeom>
          <a:solidFill>
            <a:srgbClr val="FFFFFF"/>
          </a:solidFill>
          <a:ln w="12700">
            <a:solidFill>
              <a:srgbClr val="D6E1EA"/>
            </a:solidFill>
            <a:prstDash val="solid"/>
          </a:ln>
        </p:spPr>
        <p:txBody>
          <a:bodyPr/>
          <a:lstStyle/>
          <a:p>
            <a:endParaRPr lang="lv-LV"/>
          </a:p>
        </p:txBody>
      </p:sp>
      <p:sp>
        <p:nvSpPr>
          <p:cNvPr id="7" name="Text 5"/>
          <p:cNvSpPr/>
          <p:nvPr/>
        </p:nvSpPr>
        <p:spPr>
          <a:xfrm>
            <a:off x="603504" y="1527048"/>
            <a:ext cx="7214616" cy="201168"/>
          </a:xfrm>
          <a:prstGeom prst="rect">
            <a:avLst/>
          </a:prstGeom>
          <a:noFill/>
          <a:ln/>
        </p:spPr>
        <p:txBody>
          <a:bodyPr wrap="square" lIns="0" tIns="0" rIns="0" bIns="0" rtlCol="0" anchor="ctr">
            <a:normAutofit/>
          </a:bodyPr>
          <a:lstStyle/>
          <a:p>
            <a:pPr marL="0" indent="0">
              <a:buNone/>
            </a:pPr>
            <a:r>
              <a:rPr lang="en-US" sz="1250" b="1" dirty="0">
                <a:solidFill>
                  <a:srgbClr val="66727F"/>
                </a:solidFill>
                <a:latin typeface="Aptos" pitchFamily="34" charset="0"/>
                <a:ea typeface="Aptos" pitchFamily="34" charset="-122"/>
                <a:cs typeface="Aptos" pitchFamily="34" charset="-120"/>
              </a:rPr>
              <a:t>2. attēls. Apmierinātība atkarībā no gaidīšanas laika līdz radioloģiskajam izmeklējumam</a:t>
            </a:r>
            <a:endParaRPr lang="en-US" sz="1250" dirty="0"/>
          </a:p>
        </p:txBody>
      </p:sp>
      <p:pic>
        <p:nvPicPr>
          <p:cNvPr id="8" name="Image 0" descr="/mnt/data/report_media/word/media/image2.png"/>
          <p:cNvPicPr>
            <a:picLocks noChangeAspect="1"/>
          </p:cNvPicPr>
          <p:nvPr/>
        </p:nvPicPr>
        <p:blipFill>
          <a:blip r:embed="rId3"/>
          <a:stretch>
            <a:fillRect/>
          </a:stretch>
        </p:blipFill>
        <p:spPr>
          <a:xfrm>
            <a:off x="603504" y="2020895"/>
            <a:ext cx="7214616" cy="3300841"/>
          </a:xfrm>
          <a:prstGeom prst="rect">
            <a:avLst/>
          </a:prstGeom>
        </p:spPr>
      </p:pic>
      <p:sp>
        <p:nvSpPr>
          <p:cNvPr id="9" name="Shape 6"/>
          <p:cNvSpPr/>
          <p:nvPr/>
        </p:nvSpPr>
        <p:spPr>
          <a:xfrm>
            <a:off x="8247888" y="1572768"/>
            <a:ext cx="3502152" cy="1170432"/>
          </a:xfrm>
          <a:prstGeom prst="roundRect">
            <a:avLst>
              <a:gd name="adj" fmla="val 5469"/>
            </a:avLst>
          </a:prstGeom>
          <a:solidFill>
            <a:srgbClr val="FFFFFF"/>
          </a:solidFill>
          <a:ln w="12700">
            <a:solidFill>
              <a:srgbClr val="D6E1EA"/>
            </a:solidFill>
            <a:prstDash val="solid"/>
          </a:ln>
        </p:spPr>
        <p:txBody>
          <a:bodyPr/>
          <a:lstStyle/>
          <a:p>
            <a:endParaRPr lang="lv-LV"/>
          </a:p>
        </p:txBody>
      </p:sp>
      <p:sp>
        <p:nvSpPr>
          <p:cNvPr id="10" name="Shape 7"/>
          <p:cNvSpPr/>
          <p:nvPr/>
        </p:nvSpPr>
        <p:spPr>
          <a:xfrm>
            <a:off x="8247888" y="1572768"/>
            <a:ext cx="54864" cy="1170432"/>
          </a:xfrm>
          <a:prstGeom prst="rect">
            <a:avLst/>
          </a:prstGeom>
          <a:solidFill>
            <a:srgbClr val="2F7D5B"/>
          </a:solidFill>
          <a:ln w="12700">
            <a:solidFill>
              <a:srgbClr val="2F7D5B"/>
            </a:solidFill>
            <a:prstDash val="solid"/>
          </a:ln>
        </p:spPr>
        <p:txBody>
          <a:bodyPr/>
          <a:lstStyle/>
          <a:p>
            <a:endParaRPr lang="lv-LV"/>
          </a:p>
        </p:txBody>
      </p:sp>
      <p:sp>
        <p:nvSpPr>
          <p:cNvPr id="11" name="Text 8"/>
          <p:cNvSpPr/>
          <p:nvPr/>
        </p:nvSpPr>
        <p:spPr>
          <a:xfrm>
            <a:off x="8412480" y="1700784"/>
            <a:ext cx="322783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D5B"/>
                </a:solidFill>
                <a:latin typeface="Aptos Display" pitchFamily="34" charset="0"/>
                <a:ea typeface="Aptos Display" pitchFamily="34" charset="-122"/>
                <a:cs typeface="Aptos Display" pitchFamily="34" charset="-120"/>
              </a:rPr>
              <a:t>94,9 %</a:t>
            </a:r>
            <a:endParaRPr lang="en-US" sz="2400" dirty="0"/>
          </a:p>
        </p:txBody>
      </p:sp>
      <p:sp>
        <p:nvSpPr>
          <p:cNvPr id="12" name="Text 9"/>
          <p:cNvSpPr/>
          <p:nvPr/>
        </p:nvSpPr>
        <p:spPr>
          <a:xfrm>
            <a:off x="8412480" y="2103120"/>
            <a:ext cx="3246120" cy="512064"/>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apmierināti, ja izmeklējums saņemts &lt;1 nedēļas laikā</a:t>
            </a:r>
            <a:endParaRPr lang="en-US" sz="1320" dirty="0"/>
          </a:p>
        </p:txBody>
      </p:sp>
      <p:sp>
        <p:nvSpPr>
          <p:cNvPr id="13" name="Shape 10"/>
          <p:cNvSpPr/>
          <p:nvPr/>
        </p:nvSpPr>
        <p:spPr>
          <a:xfrm>
            <a:off x="8247888" y="2889504"/>
            <a:ext cx="3502152" cy="1170432"/>
          </a:xfrm>
          <a:prstGeom prst="roundRect">
            <a:avLst>
              <a:gd name="adj" fmla="val 5469"/>
            </a:avLst>
          </a:prstGeom>
          <a:solidFill>
            <a:srgbClr val="FFFFFF"/>
          </a:solidFill>
          <a:ln w="12700">
            <a:solidFill>
              <a:srgbClr val="D6E1EA"/>
            </a:solidFill>
            <a:prstDash val="solid"/>
          </a:ln>
        </p:spPr>
        <p:txBody>
          <a:bodyPr/>
          <a:lstStyle/>
          <a:p>
            <a:endParaRPr lang="lv-LV"/>
          </a:p>
        </p:txBody>
      </p:sp>
      <p:sp>
        <p:nvSpPr>
          <p:cNvPr id="14" name="Shape 11"/>
          <p:cNvSpPr/>
          <p:nvPr/>
        </p:nvSpPr>
        <p:spPr>
          <a:xfrm>
            <a:off x="8247888" y="2889504"/>
            <a:ext cx="54864" cy="1170432"/>
          </a:xfrm>
          <a:prstGeom prst="rect">
            <a:avLst/>
          </a:prstGeom>
          <a:solidFill>
            <a:srgbClr val="C9793C"/>
          </a:solidFill>
          <a:ln w="12700">
            <a:solidFill>
              <a:srgbClr val="C9793C"/>
            </a:solidFill>
            <a:prstDash val="solid"/>
          </a:ln>
        </p:spPr>
        <p:txBody>
          <a:bodyPr/>
          <a:lstStyle/>
          <a:p>
            <a:endParaRPr lang="lv-LV"/>
          </a:p>
        </p:txBody>
      </p:sp>
      <p:sp>
        <p:nvSpPr>
          <p:cNvPr id="15" name="Text 12"/>
          <p:cNvSpPr/>
          <p:nvPr/>
        </p:nvSpPr>
        <p:spPr>
          <a:xfrm>
            <a:off x="8412480" y="3017520"/>
            <a:ext cx="322783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12,5 %</a:t>
            </a:r>
            <a:endParaRPr lang="en-US" sz="2400" dirty="0"/>
          </a:p>
        </p:txBody>
      </p:sp>
      <p:sp>
        <p:nvSpPr>
          <p:cNvPr id="16" name="Text 13"/>
          <p:cNvSpPr/>
          <p:nvPr/>
        </p:nvSpPr>
        <p:spPr>
          <a:xfrm>
            <a:off x="8412480" y="3419856"/>
            <a:ext cx="3246120" cy="512064"/>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apmierināti, ja gaidīts 1–3 mēnešus</a:t>
            </a:r>
            <a:endParaRPr lang="en-US" sz="1320" dirty="0"/>
          </a:p>
        </p:txBody>
      </p:sp>
      <p:sp>
        <p:nvSpPr>
          <p:cNvPr id="17" name="Shape 14"/>
          <p:cNvSpPr/>
          <p:nvPr/>
        </p:nvSpPr>
        <p:spPr>
          <a:xfrm>
            <a:off x="8247888" y="4206240"/>
            <a:ext cx="3502152" cy="1170432"/>
          </a:xfrm>
          <a:prstGeom prst="roundRect">
            <a:avLst>
              <a:gd name="adj" fmla="val 5469"/>
            </a:avLst>
          </a:prstGeom>
          <a:solidFill>
            <a:srgbClr val="FFFFFF"/>
          </a:solidFill>
          <a:ln w="12700">
            <a:solidFill>
              <a:srgbClr val="D6E1EA"/>
            </a:solidFill>
            <a:prstDash val="solid"/>
          </a:ln>
        </p:spPr>
        <p:txBody>
          <a:bodyPr/>
          <a:lstStyle/>
          <a:p>
            <a:endParaRPr lang="lv-LV"/>
          </a:p>
        </p:txBody>
      </p:sp>
      <p:sp>
        <p:nvSpPr>
          <p:cNvPr id="18" name="Shape 15"/>
          <p:cNvSpPr/>
          <p:nvPr/>
        </p:nvSpPr>
        <p:spPr>
          <a:xfrm>
            <a:off x="8247888" y="4206240"/>
            <a:ext cx="54864" cy="1170432"/>
          </a:xfrm>
          <a:prstGeom prst="rect">
            <a:avLst/>
          </a:prstGeom>
          <a:solidFill>
            <a:srgbClr val="B84A4A"/>
          </a:solidFill>
          <a:ln w="12700">
            <a:solidFill>
              <a:srgbClr val="B84A4A"/>
            </a:solidFill>
            <a:prstDash val="solid"/>
          </a:ln>
        </p:spPr>
        <p:txBody>
          <a:bodyPr/>
          <a:lstStyle/>
          <a:p>
            <a:endParaRPr lang="lv-LV"/>
          </a:p>
        </p:txBody>
      </p:sp>
      <p:sp>
        <p:nvSpPr>
          <p:cNvPr id="19" name="Text 16"/>
          <p:cNvSpPr/>
          <p:nvPr/>
        </p:nvSpPr>
        <p:spPr>
          <a:xfrm>
            <a:off x="8412480" y="4334256"/>
            <a:ext cx="322783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B84A4A"/>
                </a:solidFill>
                <a:latin typeface="Aptos Display" pitchFamily="34" charset="0"/>
                <a:ea typeface="Aptos Display" pitchFamily="34" charset="-122"/>
                <a:cs typeface="Aptos Display" pitchFamily="34" charset="-120"/>
              </a:rPr>
              <a:t>6,2 %</a:t>
            </a:r>
            <a:endParaRPr lang="en-US" sz="2400" dirty="0"/>
          </a:p>
        </p:txBody>
      </p:sp>
      <p:sp>
        <p:nvSpPr>
          <p:cNvPr id="20" name="Text 17"/>
          <p:cNvSpPr/>
          <p:nvPr/>
        </p:nvSpPr>
        <p:spPr>
          <a:xfrm>
            <a:off x="8412480" y="4736592"/>
            <a:ext cx="3246120" cy="512064"/>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apmierināti, ja gaidīts &gt;3 mēnešiem</a:t>
            </a:r>
            <a:endParaRPr lang="en-US" sz="132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Nosūtījuma skaidrība un radioloģijas pieejamība</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Pacientam vajadzīgs saprotams “kāpēc, kur un kas notiks tālāk”</a:t>
            </a:r>
            <a:endParaRPr lang="en-US" sz="1650" dirty="0"/>
          </a:p>
        </p:txBody>
      </p:sp>
      <p:sp>
        <p:nvSpPr>
          <p:cNvPr id="4" name="Shape 2"/>
          <p:cNvSpPr/>
          <p:nvPr/>
        </p:nvSpPr>
        <p:spPr>
          <a:xfrm>
            <a:off x="438912" y="1005840"/>
            <a:ext cx="1572768" cy="347472"/>
          </a:xfrm>
          <a:prstGeom prst="roundRect">
            <a:avLst>
              <a:gd name="adj" fmla="val 21429"/>
            </a:avLst>
          </a:prstGeom>
          <a:solidFill>
            <a:srgbClr val="2C6E9F"/>
          </a:solidFill>
          <a:ln w="12700">
            <a:solidFill>
              <a:srgbClr val="2C6E9F"/>
            </a:solidFill>
            <a:prstDash val="solid"/>
          </a:ln>
        </p:spPr>
        <p:txBody>
          <a:bodyPr/>
          <a:lstStyle/>
          <a:p>
            <a:endParaRPr lang="lv-LV"/>
          </a:p>
        </p:txBody>
      </p:sp>
      <p:sp>
        <p:nvSpPr>
          <p:cNvPr id="5" name="Text 3"/>
          <p:cNvSpPr/>
          <p:nvPr/>
        </p:nvSpPr>
        <p:spPr>
          <a:xfrm>
            <a:off x="493776" y="1093385"/>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NOSŪTĪJUMS UN PIEEJAMĪBA</a:t>
            </a:r>
            <a:endParaRPr lang="en-US" sz="950" dirty="0"/>
          </a:p>
        </p:txBody>
      </p:sp>
      <p:sp>
        <p:nvSpPr>
          <p:cNvPr id="6" name="Shape 4"/>
          <p:cNvSpPr/>
          <p:nvPr/>
        </p:nvSpPr>
        <p:spPr>
          <a:xfrm>
            <a:off x="438912" y="1481328"/>
            <a:ext cx="2606040" cy="1243584"/>
          </a:xfrm>
          <a:prstGeom prst="roundRect">
            <a:avLst>
              <a:gd name="adj" fmla="val 5147"/>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438912" y="1481328"/>
            <a:ext cx="54864" cy="1243584"/>
          </a:xfrm>
          <a:prstGeom prst="rect">
            <a:avLst/>
          </a:prstGeom>
          <a:solidFill>
            <a:srgbClr val="2F7D5B"/>
          </a:solidFill>
          <a:ln w="12700">
            <a:solidFill>
              <a:srgbClr val="2F7D5B"/>
            </a:solidFill>
            <a:prstDash val="solid"/>
          </a:ln>
        </p:spPr>
        <p:txBody>
          <a:bodyPr/>
          <a:lstStyle/>
          <a:p>
            <a:endParaRPr lang="lv-LV"/>
          </a:p>
        </p:txBody>
      </p:sp>
      <p:sp>
        <p:nvSpPr>
          <p:cNvPr id="8" name="Text 6"/>
          <p:cNvSpPr/>
          <p:nvPr/>
        </p:nvSpPr>
        <p:spPr>
          <a:xfrm>
            <a:off x="603504" y="1609344"/>
            <a:ext cx="233172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D5B"/>
                </a:solidFill>
                <a:latin typeface="Aptos Display" pitchFamily="34" charset="0"/>
                <a:ea typeface="Aptos Display" pitchFamily="34" charset="-122"/>
                <a:cs typeface="Aptos Display" pitchFamily="34" charset="-120"/>
              </a:rPr>
              <a:t>74,3 %</a:t>
            </a:r>
            <a:endParaRPr lang="en-US" sz="2400" dirty="0"/>
          </a:p>
        </p:txBody>
      </p:sp>
      <p:sp>
        <p:nvSpPr>
          <p:cNvPr id="9" name="Text 7"/>
          <p:cNvSpPr/>
          <p:nvPr/>
        </p:nvSpPr>
        <p:spPr>
          <a:xfrm>
            <a:off x="603504" y="2011680"/>
            <a:ext cx="2350008" cy="585216"/>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nosūtījuma nepieciešamība izskaidrota pilnībā saprotami</a:t>
            </a:r>
            <a:endParaRPr lang="en-US" sz="1320" dirty="0"/>
          </a:p>
        </p:txBody>
      </p:sp>
      <p:sp>
        <p:nvSpPr>
          <p:cNvPr id="10" name="Shape 8"/>
          <p:cNvSpPr/>
          <p:nvPr/>
        </p:nvSpPr>
        <p:spPr>
          <a:xfrm>
            <a:off x="3218688" y="1481328"/>
            <a:ext cx="2606040" cy="1243584"/>
          </a:xfrm>
          <a:prstGeom prst="roundRect">
            <a:avLst>
              <a:gd name="adj" fmla="val 5147"/>
            </a:avLst>
          </a:prstGeom>
          <a:solidFill>
            <a:srgbClr val="FFFFFF"/>
          </a:solidFill>
          <a:ln w="12700">
            <a:solidFill>
              <a:srgbClr val="D6E1EA"/>
            </a:solidFill>
            <a:prstDash val="solid"/>
          </a:ln>
        </p:spPr>
        <p:txBody>
          <a:bodyPr/>
          <a:lstStyle/>
          <a:p>
            <a:endParaRPr lang="lv-LV"/>
          </a:p>
        </p:txBody>
      </p:sp>
      <p:sp>
        <p:nvSpPr>
          <p:cNvPr id="11" name="Shape 9"/>
          <p:cNvSpPr/>
          <p:nvPr/>
        </p:nvSpPr>
        <p:spPr>
          <a:xfrm>
            <a:off x="3218688" y="1481328"/>
            <a:ext cx="54864" cy="1243584"/>
          </a:xfrm>
          <a:prstGeom prst="rect">
            <a:avLst/>
          </a:prstGeom>
          <a:solidFill>
            <a:srgbClr val="C9793C"/>
          </a:solidFill>
          <a:ln w="12700">
            <a:solidFill>
              <a:srgbClr val="C9793C"/>
            </a:solidFill>
            <a:prstDash val="solid"/>
          </a:ln>
        </p:spPr>
        <p:txBody>
          <a:bodyPr/>
          <a:lstStyle/>
          <a:p>
            <a:endParaRPr lang="lv-LV"/>
          </a:p>
        </p:txBody>
      </p:sp>
      <p:sp>
        <p:nvSpPr>
          <p:cNvPr id="12" name="Text 10"/>
          <p:cNvSpPr/>
          <p:nvPr/>
        </p:nvSpPr>
        <p:spPr>
          <a:xfrm>
            <a:off x="3383280" y="1609344"/>
            <a:ext cx="233172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25,7 %</a:t>
            </a:r>
            <a:endParaRPr lang="en-US" sz="2400" dirty="0"/>
          </a:p>
        </p:txBody>
      </p:sp>
      <p:sp>
        <p:nvSpPr>
          <p:cNvPr id="13" name="Text 11"/>
          <p:cNvSpPr/>
          <p:nvPr/>
        </p:nvSpPr>
        <p:spPr>
          <a:xfrm>
            <a:off x="3383280" y="2011680"/>
            <a:ext cx="2350008" cy="585216"/>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nosūtījuma mērķis nebija pilnībā skaidrs</a:t>
            </a:r>
            <a:endParaRPr lang="en-US" sz="1320" dirty="0"/>
          </a:p>
        </p:txBody>
      </p:sp>
      <p:sp>
        <p:nvSpPr>
          <p:cNvPr id="14" name="Shape 12"/>
          <p:cNvSpPr/>
          <p:nvPr/>
        </p:nvSpPr>
        <p:spPr>
          <a:xfrm>
            <a:off x="5998464" y="1481328"/>
            <a:ext cx="2606040" cy="1243584"/>
          </a:xfrm>
          <a:prstGeom prst="roundRect">
            <a:avLst>
              <a:gd name="adj" fmla="val 5147"/>
            </a:avLst>
          </a:prstGeom>
          <a:solidFill>
            <a:srgbClr val="FFFFFF"/>
          </a:solidFill>
          <a:ln w="12700">
            <a:solidFill>
              <a:srgbClr val="D6E1EA"/>
            </a:solidFill>
            <a:prstDash val="solid"/>
          </a:ln>
        </p:spPr>
        <p:txBody>
          <a:bodyPr/>
          <a:lstStyle/>
          <a:p>
            <a:endParaRPr lang="lv-LV"/>
          </a:p>
        </p:txBody>
      </p:sp>
      <p:sp>
        <p:nvSpPr>
          <p:cNvPr id="15" name="Shape 13"/>
          <p:cNvSpPr/>
          <p:nvPr/>
        </p:nvSpPr>
        <p:spPr>
          <a:xfrm>
            <a:off x="5998464" y="1481328"/>
            <a:ext cx="54864" cy="1243584"/>
          </a:xfrm>
          <a:prstGeom prst="rect">
            <a:avLst/>
          </a:prstGeom>
          <a:solidFill>
            <a:srgbClr val="B84A4A"/>
          </a:solidFill>
          <a:ln w="12700">
            <a:solidFill>
              <a:srgbClr val="B84A4A"/>
            </a:solidFill>
            <a:prstDash val="solid"/>
          </a:ln>
        </p:spPr>
        <p:txBody>
          <a:bodyPr/>
          <a:lstStyle/>
          <a:p>
            <a:endParaRPr lang="lv-LV"/>
          </a:p>
        </p:txBody>
      </p:sp>
      <p:sp>
        <p:nvSpPr>
          <p:cNvPr id="16" name="Text 14"/>
          <p:cNvSpPr/>
          <p:nvPr/>
        </p:nvSpPr>
        <p:spPr>
          <a:xfrm>
            <a:off x="6163056" y="1609344"/>
            <a:ext cx="233172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B84A4A"/>
                </a:solidFill>
                <a:latin typeface="Aptos Display" pitchFamily="34" charset="0"/>
                <a:ea typeface="Aptos Display" pitchFamily="34" charset="-122"/>
                <a:cs typeface="Aptos Display" pitchFamily="34" charset="-120"/>
              </a:rPr>
              <a:t>20,6 %</a:t>
            </a:r>
            <a:endParaRPr lang="en-US" sz="2400" dirty="0"/>
          </a:p>
        </p:txBody>
      </p:sp>
      <p:sp>
        <p:nvSpPr>
          <p:cNvPr id="17" name="Text 15"/>
          <p:cNvSpPr/>
          <p:nvPr/>
        </p:nvSpPr>
        <p:spPr>
          <a:xfrm>
            <a:off x="6163056" y="2011680"/>
            <a:ext cx="2350008" cy="585216"/>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pierakstīšanos vērtēja kā grūtu vai ļoti grūtu</a:t>
            </a:r>
            <a:endParaRPr lang="en-US" sz="1320" dirty="0"/>
          </a:p>
        </p:txBody>
      </p:sp>
      <p:sp>
        <p:nvSpPr>
          <p:cNvPr id="18" name="Shape 16"/>
          <p:cNvSpPr/>
          <p:nvPr/>
        </p:nvSpPr>
        <p:spPr>
          <a:xfrm>
            <a:off x="8778240" y="1481328"/>
            <a:ext cx="2971800" cy="1243584"/>
          </a:xfrm>
          <a:prstGeom prst="roundRect">
            <a:avLst>
              <a:gd name="adj" fmla="val 5147"/>
            </a:avLst>
          </a:prstGeom>
          <a:solidFill>
            <a:srgbClr val="FFFFFF"/>
          </a:solidFill>
          <a:ln w="12700">
            <a:solidFill>
              <a:srgbClr val="D6E1EA"/>
            </a:solidFill>
            <a:prstDash val="solid"/>
          </a:ln>
        </p:spPr>
        <p:txBody>
          <a:bodyPr/>
          <a:lstStyle/>
          <a:p>
            <a:endParaRPr lang="lv-LV"/>
          </a:p>
        </p:txBody>
      </p:sp>
      <p:sp>
        <p:nvSpPr>
          <p:cNvPr id="19" name="Shape 17"/>
          <p:cNvSpPr/>
          <p:nvPr/>
        </p:nvSpPr>
        <p:spPr>
          <a:xfrm>
            <a:off x="8778240" y="1481328"/>
            <a:ext cx="54864" cy="1243584"/>
          </a:xfrm>
          <a:prstGeom prst="rect">
            <a:avLst/>
          </a:prstGeom>
          <a:solidFill>
            <a:srgbClr val="2F7F7B"/>
          </a:solidFill>
          <a:ln w="12700">
            <a:solidFill>
              <a:srgbClr val="2F7F7B"/>
            </a:solidFill>
            <a:prstDash val="solid"/>
          </a:ln>
        </p:spPr>
        <p:txBody>
          <a:bodyPr/>
          <a:lstStyle/>
          <a:p>
            <a:endParaRPr lang="lv-LV"/>
          </a:p>
        </p:txBody>
      </p:sp>
      <p:sp>
        <p:nvSpPr>
          <p:cNvPr id="20" name="Text 18"/>
          <p:cNvSpPr/>
          <p:nvPr/>
        </p:nvSpPr>
        <p:spPr>
          <a:xfrm>
            <a:off x="8942832" y="1609344"/>
            <a:ext cx="269748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F7B"/>
                </a:solidFill>
                <a:latin typeface="Aptos Display" pitchFamily="34" charset="0"/>
                <a:ea typeface="Aptos Display" pitchFamily="34" charset="-122"/>
                <a:cs typeface="Aptos Display" pitchFamily="34" charset="-120"/>
              </a:rPr>
              <a:t>67,7 %</a:t>
            </a:r>
            <a:endParaRPr lang="en-US" sz="2400" dirty="0"/>
          </a:p>
        </p:txBody>
      </p:sp>
      <p:sp>
        <p:nvSpPr>
          <p:cNvPr id="21" name="Text 19"/>
          <p:cNvSpPr/>
          <p:nvPr/>
        </p:nvSpPr>
        <p:spPr>
          <a:xfrm>
            <a:off x="8942832" y="2011680"/>
            <a:ext cx="2715768" cy="585216"/>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izmeklējums veikts valsts apmaksātā kārtībā</a:t>
            </a:r>
            <a:endParaRPr lang="en-US" sz="1320" dirty="0"/>
          </a:p>
        </p:txBody>
      </p:sp>
      <p:sp>
        <p:nvSpPr>
          <p:cNvPr id="22" name="Shape 20"/>
          <p:cNvSpPr/>
          <p:nvPr/>
        </p:nvSpPr>
        <p:spPr>
          <a:xfrm>
            <a:off x="438912" y="3017520"/>
            <a:ext cx="5440680" cy="2487168"/>
          </a:xfrm>
          <a:prstGeom prst="roundRect">
            <a:avLst>
              <a:gd name="adj" fmla="val 2574"/>
            </a:avLst>
          </a:prstGeom>
          <a:solidFill>
            <a:srgbClr val="EEF5FA"/>
          </a:solidFill>
          <a:ln w="12700">
            <a:solidFill>
              <a:srgbClr val="D6E1EA"/>
            </a:solidFill>
            <a:prstDash val="solid"/>
          </a:ln>
        </p:spPr>
        <p:txBody>
          <a:bodyPr/>
          <a:lstStyle/>
          <a:p>
            <a:endParaRPr lang="lv-LV"/>
          </a:p>
        </p:txBody>
      </p:sp>
      <p:sp>
        <p:nvSpPr>
          <p:cNvPr id="23" name="Shape 21"/>
          <p:cNvSpPr/>
          <p:nvPr/>
        </p:nvSpPr>
        <p:spPr>
          <a:xfrm>
            <a:off x="438912" y="3017520"/>
            <a:ext cx="54864" cy="2487168"/>
          </a:xfrm>
          <a:prstGeom prst="rect">
            <a:avLst/>
          </a:prstGeom>
          <a:solidFill>
            <a:srgbClr val="2C6E9F"/>
          </a:solidFill>
          <a:ln w="12700">
            <a:solidFill>
              <a:srgbClr val="2C6E9F"/>
            </a:solidFill>
            <a:prstDash val="solid"/>
          </a:ln>
        </p:spPr>
        <p:txBody>
          <a:bodyPr/>
          <a:lstStyle/>
          <a:p>
            <a:endParaRPr lang="lv-LV"/>
          </a:p>
        </p:txBody>
      </p:sp>
      <p:sp>
        <p:nvSpPr>
          <p:cNvPr id="24" name="Text 22"/>
          <p:cNvSpPr/>
          <p:nvPr/>
        </p:nvSpPr>
        <p:spPr>
          <a:xfrm>
            <a:off x="612648" y="3145536"/>
            <a:ext cx="513892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Ko dati rāda</a:t>
            </a:r>
            <a:endParaRPr lang="en-US" sz="2000" dirty="0"/>
          </a:p>
        </p:txBody>
      </p:sp>
      <p:sp>
        <p:nvSpPr>
          <p:cNvPr id="25" name="Text 23"/>
          <p:cNvSpPr/>
          <p:nvPr/>
        </p:nvSpPr>
        <p:spPr>
          <a:xfrm>
            <a:off x="612648" y="3547872"/>
            <a:ext cx="5129784" cy="1828800"/>
          </a:xfrm>
          <a:prstGeom prst="rect">
            <a:avLst/>
          </a:prstGeom>
          <a:noFill/>
          <a:ln/>
        </p:spPr>
        <p:txBody>
          <a:bodyPr wrap="square" lIns="254" tIns="254" rIns="254" bIns="254" rtlCol="0" anchor="t">
            <a:normAutofit/>
          </a:bodyPr>
          <a:lstStyle/>
          <a:p>
            <a:pPr marL="0" indent="0">
              <a:buNone/>
            </a:pPr>
            <a:r>
              <a:rPr lang="en-US" sz="1800" dirty="0">
                <a:solidFill>
                  <a:srgbClr val="24323F"/>
                </a:solidFill>
                <a:latin typeface="Aptos" pitchFamily="34" charset="0"/>
                <a:ea typeface="Aptos" pitchFamily="34" charset="-122"/>
                <a:cs typeface="Aptos" pitchFamily="34" charset="-120"/>
              </a:rPr>
              <a:t>Pierakstu ģimenes ārsts vai speciālists nodrošināja 32,0 % pacientu. Pierakstīšanos kā vieglu vai ļoti vieglu vērtēja 31,2 %. Privāti vai daļēji par maksu izmeklējumu veica 31,2 % atbildējušo.</a:t>
            </a:r>
            <a:endParaRPr lang="en-US" sz="1800" dirty="0"/>
          </a:p>
        </p:txBody>
      </p:sp>
      <p:sp>
        <p:nvSpPr>
          <p:cNvPr id="26" name="Shape 24"/>
          <p:cNvSpPr/>
          <p:nvPr/>
        </p:nvSpPr>
        <p:spPr>
          <a:xfrm>
            <a:off x="6126480" y="3017520"/>
            <a:ext cx="5623560" cy="2487168"/>
          </a:xfrm>
          <a:prstGeom prst="roundRect">
            <a:avLst>
              <a:gd name="adj" fmla="val 2574"/>
            </a:avLst>
          </a:prstGeom>
          <a:solidFill>
            <a:srgbClr val="FAEFE5"/>
          </a:solidFill>
          <a:ln w="12700">
            <a:solidFill>
              <a:srgbClr val="D6E1EA"/>
            </a:solidFill>
            <a:prstDash val="solid"/>
          </a:ln>
        </p:spPr>
        <p:txBody>
          <a:bodyPr/>
          <a:lstStyle/>
          <a:p>
            <a:endParaRPr lang="lv-LV"/>
          </a:p>
        </p:txBody>
      </p:sp>
      <p:sp>
        <p:nvSpPr>
          <p:cNvPr id="27" name="Shape 25"/>
          <p:cNvSpPr/>
          <p:nvPr/>
        </p:nvSpPr>
        <p:spPr>
          <a:xfrm>
            <a:off x="6126480" y="3017520"/>
            <a:ext cx="54864" cy="2487168"/>
          </a:xfrm>
          <a:prstGeom prst="rect">
            <a:avLst/>
          </a:prstGeom>
          <a:solidFill>
            <a:srgbClr val="C9793C"/>
          </a:solidFill>
          <a:ln w="12700">
            <a:solidFill>
              <a:srgbClr val="C9793C"/>
            </a:solidFill>
            <a:prstDash val="solid"/>
          </a:ln>
        </p:spPr>
        <p:txBody>
          <a:bodyPr/>
          <a:lstStyle/>
          <a:p>
            <a:endParaRPr lang="lv-LV"/>
          </a:p>
        </p:txBody>
      </p:sp>
      <p:sp>
        <p:nvSpPr>
          <p:cNvPr id="28" name="Text 26"/>
          <p:cNvSpPr/>
          <p:nvPr/>
        </p:nvSpPr>
        <p:spPr>
          <a:xfrm>
            <a:off x="6300216" y="3145536"/>
            <a:ext cx="532180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Interpretācijas robeža</a:t>
            </a:r>
            <a:endParaRPr lang="en-US" sz="2000" dirty="0"/>
          </a:p>
        </p:txBody>
      </p:sp>
      <p:sp>
        <p:nvSpPr>
          <p:cNvPr id="29" name="Text 27"/>
          <p:cNvSpPr/>
          <p:nvPr/>
        </p:nvSpPr>
        <p:spPr>
          <a:xfrm>
            <a:off x="6300216" y="3547872"/>
            <a:ext cx="5312664" cy="1828800"/>
          </a:xfrm>
          <a:prstGeom prst="rect">
            <a:avLst/>
          </a:prstGeom>
          <a:noFill/>
          <a:ln/>
        </p:spPr>
        <p:txBody>
          <a:bodyPr wrap="square" lIns="254" tIns="254" rIns="254" bIns="254" rtlCol="0" anchor="t">
            <a:normAutofit/>
          </a:bodyPr>
          <a:lstStyle/>
          <a:p>
            <a:pPr marL="0" indent="0">
              <a:buNone/>
            </a:pPr>
            <a:r>
              <a:rPr lang="en-US" sz="1820" dirty="0">
                <a:solidFill>
                  <a:srgbClr val="24323F"/>
                </a:solidFill>
                <a:latin typeface="Aptos" pitchFamily="34" charset="0"/>
                <a:ea typeface="Aptos" pitchFamily="34" charset="-122"/>
                <a:cs typeface="Aptos" pitchFamily="34" charset="-120"/>
              </a:rPr>
              <a:t>Aptauja neļauj noteikt, kāpēc izvēlēts maksas pakalpojums. “Nosūtījuma kvalitāte” šeit nozīmē pacienta izpratni un procesa skaidrību, nevis medicīniski auditētu nosūtījuma atbilstību.</a:t>
            </a:r>
            <a:endParaRPr lang="en-US" sz="1820" dirty="0"/>
          </a:p>
        </p:txBody>
      </p:sp>
      <p:sp>
        <p:nvSpPr>
          <p:cNvPr id="30"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Radioloģijas posma pacientu pieredzes stiprās puses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Pacienti augstu vērtē personāla iejūtību, sagatavošanos un procedūras skaidrojumu</a:t>
            </a:r>
            <a:endParaRPr lang="en-US" sz="1650" dirty="0"/>
          </a:p>
        </p:txBody>
      </p:sp>
      <p:sp>
        <p:nvSpPr>
          <p:cNvPr id="4" name="Shape 2"/>
          <p:cNvSpPr/>
          <p:nvPr/>
        </p:nvSpPr>
        <p:spPr>
          <a:xfrm>
            <a:off x="438912" y="1005840"/>
            <a:ext cx="1572768" cy="256032"/>
          </a:xfrm>
          <a:prstGeom prst="roundRect">
            <a:avLst>
              <a:gd name="adj" fmla="val 21429"/>
            </a:avLst>
          </a:prstGeom>
          <a:solidFill>
            <a:srgbClr val="2F7D5B"/>
          </a:solidFill>
          <a:ln w="12700">
            <a:solidFill>
              <a:srgbClr val="2F7D5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RADIOLOĢIJAS POSMS</a:t>
            </a:r>
            <a:endParaRPr lang="en-US" sz="950" dirty="0"/>
          </a:p>
        </p:txBody>
      </p:sp>
      <p:sp>
        <p:nvSpPr>
          <p:cNvPr id="6" name="Shape 4"/>
          <p:cNvSpPr/>
          <p:nvPr/>
        </p:nvSpPr>
        <p:spPr>
          <a:xfrm>
            <a:off x="438912" y="1417320"/>
            <a:ext cx="7726680" cy="4370832"/>
          </a:xfrm>
          <a:prstGeom prst="roundRect">
            <a:avLst>
              <a:gd name="adj" fmla="val 1464"/>
            </a:avLst>
          </a:prstGeom>
          <a:solidFill>
            <a:srgbClr val="FFFFFF"/>
          </a:solidFill>
          <a:ln w="12700">
            <a:solidFill>
              <a:srgbClr val="D6E1EA"/>
            </a:solidFill>
            <a:prstDash val="solid"/>
          </a:ln>
        </p:spPr>
        <p:txBody>
          <a:bodyPr/>
          <a:lstStyle/>
          <a:p>
            <a:endParaRPr lang="lv-LV"/>
          </a:p>
        </p:txBody>
      </p:sp>
      <p:sp>
        <p:nvSpPr>
          <p:cNvPr id="7" name="Text 5"/>
          <p:cNvSpPr/>
          <p:nvPr/>
        </p:nvSpPr>
        <p:spPr>
          <a:xfrm>
            <a:off x="603504" y="1527048"/>
            <a:ext cx="7397496" cy="201168"/>
          </a:xfrm>
          <a:prstGeom prst="rect">
            <a:avLst/>
          </a:prstGeom>
          <a:noFill/>
          <a:ln/>
        </p:spPr>
        <p:txBody>
          <a:bodyPr wrap="square" lIns="0" tIns="0" rIns="0" bIns="0" rtlCol="0" anchor="ctr">
            <a:normAutofit/>
          </a:bodyPr>
          <a:lstStyle/>
          <a:p>
            <a:pPr marL="0" indent="0">
              <a:buNone/>
            </a:pPr>
            <a:r>
              <a:rPr lang="en-US" sz="1250" b="1" dirty="0">
                <a:solidFill>
                  <a:srgbClr val="66727F"/>
                </a:solidFill>
                <a:latin typeface="Aptos" pitchFamily="34" charset="0"/>
                <a:ea typeface="Aptos" pitchFamily="34" charset="-122"/>
                <a:cs typeface="Aptos" pitchFamily="34" charset="-120"/>
              </a:rPr>
              <a:t>3. attēls. Radioloģijas posma pacientu pieredzes galvenie rādītāji</a:t>
            </a:r>
            <a:endParaRPr lang="en-US" sz="1250" dirty="0"/>
          </a:p>
        </p:txBody>
      </p:sp>
      <p:pic>
        <p:nvPicPr>
          <p:cNvPr id="8" name="Image 0" descr="/mnt/data/report_media/word/media/image3.png"/>
          <p:cNvPicPr>
            <a:picLocks noChangeAspect="1"/>
          </p:cNvPicPr>
          <p:nvPr/>
        </p:nvPicPr>
        <p:blipFill>
          <a:blip r:embed="rId3"/>
          <a:stretch>
            <a:fillRect/>
          </a:stretch>
        </p:blipFill>
        <p:spPr>
          <a:xfrm>
            <a:off x="880518" y="1709928"/>
            <a:ext cx="6843468" cy="3950208"/>
          </a:xfrm>
          <a:prstGeom prst="rect">
            <a:avLst/>
          </a:prstGeom>
        </p:spPr>
      </p:pic>
      <p:sp>
        <p:nvSpPr>
          <p:cNvPr id="9" name="Shape 6"/>
          <p:cNvSpPr/>
          <p:nvPr/>
        </p:nvSpPr>
        <p:spPr>
          <a:xfrm>
            <a:off x="8430768" y="1536192"/>
            <a:ext cx="3319272" cy="1280160"/>
          </a:xfrm>
          <a:prstGeom prst="roundRect">
            <a:avLst>
              <a:gd name="adj" fmla="val 5000"/>
            </a:avLst>
          </a:prstGeom>
          <a:solidFill>
            <a:srgbClr val="FFFFFF"/>
          </a:solidFill>
          <a:ln w="12700">
            <a:solidFill>
              <a:srgbClr val="D6E1EA"/>
            </a:solidFill>
            <a:prstDash val="solid"/>
          </a:ln>
        </p:spPr>
        <p:txBody>
          <a:bodyPr/>
          <a:lstStyle/>
          <a:p>
            <a:endParaRPr lang="lv-LV"/>
          </a:p>
        </p:txBody>
      </p:sp>
      <p:sp>
        <p:nvSpPr>
          <p:cNvPr id="10" name="Shape 7"/>
          <p:cNvSpPr/>
          <p:nvPr/>
        </p:nvSpPr>
        <p:spPr>
          <a:xfrm>
            <a:off x="8430768" y="1536192"/>
            <a:ext cx="54864" cy="1280160"/>
          </a:xfrm>
          <a:prstGeom prst="rect">
            <a:avLst/>
          </a:prstGeom>
          <a:solidFill>
            <a:srgbClr val="2F7D5B"/>
          </a:solidFill>
          <a:ln w="12700">
            <a:solidFill>
              <a:srgbClr val="2F7D5B"/>
            </a:solidFill>
            <a:prstDash val="solid"/>
          </a:ln>
        </p:spPr>
        <p:txBody>
          <a:bodyPr/>
          <a:lstStyle/>
          <a:p>
            <a:endParaRPr lang="lv-LV"/>
          </a:p>
        </p:txBody>
      </p:sp>
      <p:sp>
        <p:nvSpPr>
          <p:cNvPr id="11" name="Text 8"/>
          <p:cNvSpPr/>
          <p:nvPr/>
        </p:nvSpPr>
        <p:spPr>
          <a:xfrm>
            <a:off x="8595360" y="1664208"/>
            <a:ext cx="304495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D5B"/>
                </a:solidFill>
                <a:latin typeface="Aptos Display" pitchFamily="34" charset="0"/>
                <a:ea typeface="Aptos Display" pitchFamily="34" charset="-122"/>
                <a:cs typeface="Aptos Display" pitchFamily="34" charset="-120"/>
              </a:rPr>
              <a:t>8,3 / 10</a:t>
            </a:r>
            <a:endParaRPr lang="en-US" sz="2400" dirty="0"/>
          </a:p>
        </p:txBody>
      </p:sp>
      <p:sp>
        <p:nvSpPr>
          <p:cNvPr id="12" name="Text 9"/>
          <p:cNvSpPr/>
          <p:nvPr/>
        </p:nvSpPr>
        <p:spPr>
          <a:xfrm>
            <a:off x="8595360" y="2066544"/>
            <a:ext cx="3063240" cy="62179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radioloģijas personāla iejūtības vidējais vērtējums; mediāna 9</a:t>
            </a:r>
            <a:endParaRPr lang="en-US" sz="1320" dirty="0"/>
          </a:p>
        </p:txBody>
      </p:sp>
      <p:sp>
        <p:nvSpPr>
          <p:cNvPr id="13" name="Shape 10"/>
          <p:cNvSpPr/>
          <p:nvPr/>
        </p:nvSpPr>
        <p:spPr>
          <a:xfrm>
            <a:off x="8430768" y="3035808"/>
            <a:ext cx="3319272" cy="1280160"/>
          </a:xfrm>
          <a:prstGeom prst="roundRect">
            <a:avLst>
              <a:gd name="adj" fmla="val 5000"/>
            </a:avLst>
          </a:prstGeom>
          <a:solidFill>
            <a:srgbClr val="FFFFFF"/>
          </a:solidFill>
          <a:ln w="12700">
            <a:solidFill>
              <a:srgbClr val="D6E1EA"/>
            </a:solidFill>
            <a:prstDash val="solid"/>
          </a:ln>
        </p:spPr>
        <p:txBody>
          <a:bodyPr/>
          <a:lstStyle/>
          <a:p>
            <a:endParaRPr lang="lv-LV"/>
          </a:p>
        </p:txBody>
      </p:sp>
      <p:sp>
        <p:nvSpPr>
          <p:cNvPr id="14" name="Shape 11"/>
          <p:cNvSpPr/>
          <p:nvPr/>
        </p:nvSpPr>
        <p:spPr>
          <a:xfrm>
            <a:off x="8430768" y="3035808"/>
            <a:ext cx="54864" cy="1280160"/>
          </a:xfrm>
          <a:prstGeom prst="rect">
            <a:avLst/>
          </a:prstGeom>
          <a:solidFill>
            <a:srgbClr val="2F7F7B"/>
          </a:solidFill>
          <a:ln w="12700">
            <a:solidFill>
              <a:srgbClr val="2F7F7B"/>
            </a:solidFill>
            <a:prstDash val="solid"/>
          </a:ln>
        </p:spPr>
        <p:txBody>
          <a:bodyPr/>
          <a:lstStyle/>
          <a:p>
            <a:endParaRPr lang="lv-LV"/>
          </a:p>
        </p:txBody>
      </p:sp>
      <p:sp>
        <p:nvSpPr>
          <p:cNvPr id="15" name="Text 12"/>
          <p:cNvSpPr/>
          <p:nvPr/>
        </p:nvSpPr>
        <p:spPr>
          <a:xfrm>
            <a:off x="8595360" y="3163824"/>
            <a:ext cx="304495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F7B"/>
                </a:solidFill>
                <a:latin typeface="Aptos Display" pitchFamily="34" charset="0"/>
                <a:ea typeface="Aptos Display" pitchFamily="34" charset="-122"/>
                <a:cs typeface="Aptos Display" pitchFamily="34" charset="-120"/>
              </a:rPr>
              <a:t>75,0 %</a:t>
            </a:r>
            <a:endParaRPr lang="en-US" sz="2400" dirty="0"/>
          </a:p>
        </p:txBody>
      </p:sp>
      <p:sp>
        <p:nvSpPr>
          <p:cNvPr id="16" name="Text 13"/>
          <p:cNvSpPr/>
          <p:nvPr/>
        </p:nvSpPr>
        <p:spPr>
          <a:xfrm>
            <a:off x="8595360" y="3566160"/>
            <a:ext cx="3063240" cy="62179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iejūtības vērtējums 8–10</a:t>
            </a:r>
            <a:endParaRPr lang="en-US" sz="1320" dirty="0"/>
          </a:p>
        </p:txBody>
      </p:sp>
      <p:sp>
        <p:nvSpPr>
          <p:cNvPr id="17" name="Shape 14"/>
          <p:cNvSpPr/>
          <p:nvPr/>
        </p:nvSpPr>
        <p:spPr>
          <a:xfrm>
            <a:off x="8430768" y="4572000"/>
            <a:ext cx="3319272" cy="987552"/>
          </a:xfrm>
          <a:prstGeom prst="roundRect">
            <a:avLst>
              <a:gd name="adj" fmla="val 6481"/>
            </a:avLst>
          </a:prstGeom>
          <a:solidFill>
            <a:srgbClr val="EEF5FA"/>
          </a:solidFill>
          <a:ln w="12700">
            <a:solidFill>
              <a:srgbClr val="173B5E"/>
            </a:solidFill>
            <a:prstDash val="solid"/>
          </a:ln>
        </p:spPr>
        <p:txBody>
          <a:bodyPr/>
          <a:lstStyle/>
          <a:p>
            <a:endParaRPr lang="lv-LV"/>
          </a:p>
        </p:txBody>
      </p:sp>
      <p:sp>
        <p:nvSpPr>
          <p:cNvPr id="18" name="Text 15"/>
          <p:cNvSpPr/>
          <p:nvPr/>
        </p:nvSpPr>
        <p:spPr>
          <a:xfrm>
            <a:off x="8595360" y="4663440"/>
            <a:ext cx="2990088" cy="804672"/>
          </a:xfrm>
          <a:prstGeom prst="rect">
            <a:avLst/>
          </a:prstGeom>
          <a:noFill/>
          <a:ln/>
        </p:spPr>
        <p:txBody>
          <a:bodyPr wrap="square" lIns="0" tIns="0" rIns="0" bIns="0" rtlCol="0" anchor="ctr">
            <a:normAutofit fontScale="92500" lnSpcReduction="10000"/>
          </a:bodyPr>
          <a:lstStyle/>
          <a:p>
            <a:pPr marL="0" indent="0" algn="ctr">
              <a:buNone/>
            </a:pPr>
            <a:r>
              <a:rPr lang="en-US" sz="1530" b="1" dirty="0">
                <a:solidFill>
                  <a:srgbClr val="173B5E"/>
                </a:solidFill>
                <a:latin typeface="Aptos" pitchFamily="34" charset="0"/>
                <a:ea typeface="Aptos" pitchFamily="34" charset="-122"/>
                <a:cs typeface="Aptos" pitchFamily="34" charset="-120"/>
              </a:rPr>
              <a:t>Attīstības uzdevums: standartizēt labo praksi un mazināt atlikušos informācijas un datu aprites pārrāvumus.</a:t>
            </a:r>
            <a:endParaRPr lang="en-US" sz="153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Rezultātu pieejamība un atkārtoti izmeklējumi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Datu pēctecība ir gan pacienta pieredzes, gan kvalitātes vadības jautājums</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DATU PĒCTECĪBA</a:t>
            </a:r>
            <a:endParaRPr lang="en-US" sz="950" dirty="0"/>
          </a:p>
        </p:txBody>
      </p:sp>
      <p:sp>
        <p:nvSpPr>
          <p:cNvPr id="6" name="Shape 4"/>
          <p:cNvSpPr/>
          <p:nvPr/>
        </p:nvSpPr>
        <p:spPr>
          <a:xfrm>
            <a:off x="438912" y="1481328"/>
            <a:ext cx="2606040" cy="1261872"/>
          </a:xfrm>
          <a:prstGeom prst="roundRect">
            <a:avLst>
              <a:gd name="adj" fmla="val 5072"/>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438912" y="1481328"/>
            <a:ext cx="54864" cy="1261872"/>
          </a:xfrm>
          <a:prstGeom prst="rect">
            <a:avLst/>
          </a:prstGeom>
          <a:solidFill>
            <a:srgbClr val="2F7D5B"/>
          </a:solidFill>
          <a:ln w="12700">
            <a:solidFill>
              <a:srgbClr val="2F7D5B"/>
            </a:solidFill>
            <a:prstDash val="solid"/>
          </a:ln>
        </p:spPr>
        <p:txBody>
          <a:bodyPr/>
          <a:lstStyle/>
          <a:p>
            <a:endParaRPr lang="lv-LV"/>
          </a:p>
        </p:txBody>
      </p:sp>
      <p:sp>
        <p:nvSpPr>
          <p:cNvPr id="8" name="Text 6"/>
          <p:cNvSpPr/>
          <p:nvPr/>
        </p:nvSpPr>
        <p:spPr>
          <a:xfrm>
            <a:off x="603504" y="1609344"/>
            <a:ext cx="233172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D5B"/>
                </a:solidFill>
                <a:latin typeface="Aptos Display" pitchFamily="34" charset="0"/>
                <a:ea typeface="Aptos Display" pitchFamily="34" charset="-122"/>
                <a:cs typeface="Aptos Display" pitchFamily="34" charset="-120"/>
              </a:rPr>
              <a:t>82,4 %</a:t>
            </a:r>
            <a:endParaRPr lang="en-US" sz="2400" dirty="0"/>
          </a:p>
        </p:txBody>
      </p:sp>
      <p:sp>
        <p:nvSpPr>
          <p:cNvPr id="9" name="Text 7"/>
          <p:cNvSpPr/>
          <p:nvPr/>
        </p:nvSpPr>
        <p:spPr>
          <a:xfrm>
            <a:off x="603504" y="2011680"/>
            <a:ext cx="2350008" cy="603504"/>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rezultāti ārstam bija pilnībā pieejami</a:t>
            </a:r>
            <a:endParaRPr lang="en-US" sz="1320" dirty="0"/>
          </a:p>
        </p:txBody>
      </p:sp>
      <p:sp>
        <p:nvSpPr>
          <p:cNvPr id="10" name="Shape 8"/>
          <p:cNvSpPr/>
          <p:nvPr/>
        </p:nvSpPr>
        <p:spPr>
          <a:xfrm>
            <a:off x="3218688" y="1481328"/>
            <a:ext cx="2606040" cy="1261872"/>
          </a:xfrm>
          <a:prstGeom prst="roundRect">
            <a:avLst>
              <a:gd name="adj" fmla="val 5072"/>
            </a:avLst>
          </a:prstGeom>
          <a:solidFill>
            <a:srgbClr val="FFFFFF"/>
          </a:solidFill>
          <a:ln w="12700">
            <a:solidFill>
              <a:srgbClr val="D6E1EA"/>
            </a:solidFill>
            <a:prstDash val="solid"/>
          </a:ln>
        </p:spPr>
        <p:txBody>
          <a:bodyPr/>
          <a:lstStyle/>
          <a:p>
            <a:endParaRPr lang="lv-LV"/>
          </a:p>
        </p:txBody>
      </p:sp>
      <p:sp>
        <p:nvSpPr>
          <p:cNvPr id="11" name="Shape 9"/>
          <p:cNvSpPr/>
          <p:nvPr/>
        </p:nvSpPr>
        <p:spPr>
          <a:xfrm>
            <a:off x="3218688" y="1481328"/>
            <a:ext cx="54864" cy="1261872"/>
          </a:xfrm>
          <a:prstGeom prst="rect">
            <a:avLst/>
          </a:prstGeom>
          <a:solidFill>
            <a:srgbClr val="B84A4A"/>
          </a:solidFill>
          <a:ln w="12700">
            <a:solidFill>
              <a:srgbClr val="B84A4A"/>
            </a:solidFill>
            <a:prstDash val="solid"/>
          </a:ln>
        </p:spPr>
        <p:txBody>
          <a:bodyPr/>
          <a:lstStyle/>
          <a:p>
            <a:endParaRPr lang="lv-LV"/>
          </a:p>
        </p:txBody>
      </p:sp>
      <p:sp>
        <p:nvSpPr>
          <p:cNvPr id="12" name="Text 10"/>
          <p:cNvSpPr/>
          <p:nvPr/>
        </p:nvSpPr>
        <p:spPr>
          <a:xfrm>
            <a:off x="3383280" y="1609344"/>
            <a:ext cx="233172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B84A4A"/>
                </a:solidFill>
                <a:latin typeface="Aptos Display" pitchFamily="34" charset="0"/>
                <a:ea typeface="Aptos Display" pitchFamily="34" charset="-122"/>
                <a:cs typeface="Aptos Display" pitchFamily="34" charset="-120"/>
              </a:rPr>
              <a:t>16,9 %</a:t>
            </a:r>
            <a:endParaRPr lang="en-US" sz="2400" dirty="0"/>
          </a:p>
        </p:txBody>
      </p:sp>
      <p:sp>
        <p:nvSpPr>
          <p:cNvPr id="13" name="Text 11"/>
          <p:cNvSpPr/>
          <p:nvPr/>
        </p:nvSpPr>
        <p:spPr>
          <a:xfrm>
            <a:off x="3383280" y="2011680"/>
            <a:ext cx="2350008" cy="603504"/>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norādīja rezultātu pieejamības problēmas</a:t>
            </a:r>
            <a:endParaRPr lang="en-US" sz="1320" dirty="0"/>
          </a:p>
        </p:txBody>
      </p:sp>
      <p:sp>
        <p:nvSpPr>
          <p:cNvPr id="14" name="Shape 12"/>
          <p:cNvSpPr/>
          <p:nvPr/>
        </p:nvSpPr>
        <p:spPr>
          <a:xfrm>
            <a:off x="5998464" y="1481328"/>
            <a:ext cx="2606040" cy="1261872"/>
          </a:xfrm>
          <a:prstGeom prst="roundRect">
            <a:avLst>
              <a:gd name="adj" fmla="val 5072"/>
            </a:avLst>
          </a:prstGeom>
          <a:solidFill>
            <a:srgbClr val="FFFFFF"/>
          </a:solidFill>
          <a:ln w="12700">
            <a:solidFill>
              <a:srgbClr val="D6E1EA"/>
            </a:solidFill>
            <a:prstDash val="solid"/>
          </a:ln>
        </p:spPr>
        <p:txBody>
          <a:bodyPr/>
          <a:lstStyle/>
          <a:p>
            <a:endParaRPr lang="lv-LV"/>
          </a:p>
        </p:txBody>
      </p:sp>
      <p:sp>
        <p:nvSpPr>
          <p:cNvPr id="15" name="Shape 13"/>
          <p:cNvSpPr/>
          <p:nvPr/>
        </p:nvSpPr>
        <p:spPr>
          <a:xfrm>
            <a:off x="5998464" y="1481328"/>
            <a:ext cx="54864" cy="1261872"/>
          </a:xfrm>
          <a:prstGeom prst="rect">
            <a:avLst/>
          </a:prstGeom>
          <a:solidFill>
            <a:srgbClr val="C9793C"/>
          </a:solidFill>
          <a:ln w="12700">
            <a:solidFill>
              <a:srgbClr val="C9793C"/>
            </a:solidFill>
            <a:prstDash val="solid"/>
          </a:ln>
        </p:spPr>
        <p:txBody>
          <a:bodyPr/>
          <a:lstStyle/>
          <a:p>
            <a:endParaRPr lang="lv-LV"/>
          </a:p>
        </p:txBody>
      </p:sp>
      <p:sp>
        <p:nvSpPr>
          <p:cNvPr id="16" name="Text 14"/>
          <p:cNvSpPr/>
          <p:nvPr/>
        </p:nvSpPr>
        <p:spPr>
          <a:xfrm>
            <a:off x="6163056" y="1609344"/>
            <a:ext cx="233172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18,4 %</a:t>
            </a:r>
            <a:endParaRPr lang="en-US" sz="2400" dirty="0"/>
          </a:p>
        </p:txBody>
      </p:sp>
      <p:sp>
        <p:nvSpPr>
          <p:cNvPr id="17" name="Text 15"/>
          <p:cNvSpPr/>
          <p:nvPr/>
        </p:nvSpPr>
        <p:spPr>
          <a:xfrm>
            <a:off x="6163056" y="2011680"/>
            <a:ext cx="2350008" cy="603504"/>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atkārtota radioloģiska izmeklējuma pieredze</a:t>
            </a:r>
            <a:endParaRPr lang="en-US" sz="1320" dirty="0"/>
          </a:p>
        </p:txBody>
      </p:sp>
      <p:sp>
        <p:nvSpPr>
          <p:cNvPr id="18" name="Shape 16"/>
          <p:cNvSpPr/>
          <p:nvPr/>
        </p:nvSpPr>
        <p:spPr>
          <a:xfrm>
            <a:off x="8778240" y="1481328"/>
            <a:ext cx="2971800" cy="1261872"/>
          </a:xfrm>
          <a:prstGeom prst="roundRect">
            <a:avLst>
              <a:gd name="adj" fmla="val 5072"/>
            </a:avLst>
          </a:prstGeom>
          <a:solidFill>
            <a:srgbClr val="FFFFFF"/>
          </a:solidFill>
          <a:ln w="12700">
            <a:solidFill>
              <a:srgbClr val="D6E1EA"/>
            </a:solidFill>
            <a:prstDash val="solid"/>
          </a:ln>
        </p:spPr>
        <p:txBody>
          <a:bodyPr/>
          <a:lstStyle/>
          <a:p>
            <a:endParaRPr lang="lv-LV"/>
          </a:p>
        </p:txBody>
      </p:sp>
      <p:sp>
        <p:nvSpPr>
          <p:cNvPr id="19" name="Shape 17"/>
          <p:cNvSpPr/>
          <p:nvPr/>
        </p:nvSpPr>
        <p:spPr>
          <a:xfrm>
            <a:off x="8778240" y="1481328"/>
            <a:ext cx="54864" cy="1261872"/>
          </a:xfrm>
          <a:prstGeom prst="rect">
            <a:avLst/>
          </a:prstGeom>
          <a:solidFill>
            <a:srgbClr val="B84A4A"/>
          </a:solidFill>
          <a:ln w="12700">
            <a:solidFill>
              <a:srgbClr val="B84A4A"/>
            </a:solidFill>
            <a:prstDash val="solid"/>
          </a:ln>
        </p:spPr>
        <p:txBody>
          <a:bodyPr/>
          <a:lstStyle/>
          <a:p>
            <a:endParaRPr lang="lv-LV"/>
          </a:p>
        </p:txBody>
      </p:sp>
      <p:sp>
        <p:nvSpPr>
          <p:cNvPr id="20" name="Text 18"/>
          <p:cNvSpPr/>
          <p:nvPr/>
        </p:nvSpPr>
        <p:spPr>
          <a:xfrm>
            <a:off x="8942832" y="1609344"/>
            <a:ext cx="269748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B84A4A"/>
                </a:solidFill>
                <a:latin typeface="Aptos Display" pitchFamily="34" charset="0"/>
                <a:ea typeface="Aptos Display" pitchFamily="34" charset="-122"/>
                <a:cs typeface="Aptos Display" pitchFamily="34" charset="-120"/>
              </a:rPr>
              <a:t>10,3 %</a:t>
            </a:r>
            <a:endParaRPr lang="en-US" sz="2400" dirty="0"/>
          </a:p>
        </p:txBody>
      </p:sp>
      <p:sp>
        <p:nvSpPr>
          <p:cNvPr id="21" name="Text 19"/>
          <p:cNvSpPr/>
          <p:nvPr/>
        </p:nvSpPr>
        <p:spPr>
          <a:xfrm>
            <a:off x="8942832" y="2011680"/>
            <a:ext cx="2715768" cy="603504"/>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rezultātu skaidrojumu nesaprata vai nesaņēma, lai gan vēlējās</a:t>
            </a:r>
            <a:endParaRPr lang="en-US" sz="1320" dirty="0"/>
          </a:p>
        </p:txBody>
      </p:sp>
      <p:sp>
        <p:nvSpPr>
          <p:cNvPr id="22" name="Shape 20"/>
          <p:cNvSpPr/>
          <p:nvPr/>
        </p:nvSpPr>
        <p:spPr>
          <a:xfrm>
            <a:off x="438912" y="3054096"/>
            <a:ext cx="5440680" cy="2340864"/>
          </a:xfrm>
          <a:prstGeom prst="roundRect">
            <a:avLst>
              <a:gd name="adj" fmla="val 2734"/>
            </a:avLst>
          </a:prstGeom>
          <a:solidFill>
            <a:srgbClr val="EEF5FA"/>
          </a:solidFill>
          <a:ln w="12700">
            <a:solidFill>
              <a:srgbClr val="D6E1EA"/>
            </a:solidFill>
            <a:prstDash val="solid"/>
          </a:ln>
        </p:spPr>
        <p:txBody>
          <a:bodyPr/>
          <a:lstStyle/>
          <a:p>
            <a:endParaRPr lang="lv-LV"/>
          </a:p>
        </p:txBody>
      </p:sp>
      <p:sp>
        <p:nvSpPr>
          <p:cNvPr id="23" name="Shape 21"/>
          <p:cNvSpPr/>
          <p:nvPr/>
        </p:nvSpPr>
        <p:spPr>
          <a:xfrm>
            <a:off x="438912" y="3054096"/>
            <a:ext cx="54864" cy="2340864"/>
          </a:xfrm>
          <a:prstGeom prst="rect">
            <a:avLst/>
          </a:prstGeom>
          <a:solidFill>
            <a:srgbClr val="2C6E9F"/>
          </a:solidFill>
          <a:ln w="12700">
            <a:solidFill>
              <a:srgbClr val="2C6E9F"/>
            </a:solidFill>
            <a:prstDash val="solid"/>
          </a:ln>
        </p:spPr>
        <p:txBody>
          <a:bodyPr/>
          <a:lstStyle/>
          <a:p>
            <a:endParaRPr lang="lv-LV"/>
          </a:p>
        </p:txBody>
      </p:sp>
      <p:sp>
        <p:nvSpPr>
          <p:cNvPr id="24" name="Text 22"/>
          <p:cNvSpPr/>
          <p:nvPr/>
        </p:nvSpPr>
        <p:spPr>
          <a:xfrm>
            <a:off x="612648" y="3182112"/>
            <a:ext cx="513892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Atkārtotu izmeklējumu pieredze</a:t>
            </a:r>
            <a:endParaRPr lang="en-US" sz="2000" dirty="0"/>
          </a:p>
        </p:txBody>
      </p:sp>
      <p:sp>
        <p:nvSpPr>
          <p:cNvPr id="25" name="Text 23"/>
          <p:cNvSpPr/>
          <p:nvPr/>
        </p:nvSpPr>
        <p:spPr>
          <a:xfrm>
            <a:off x="612648" y="3584448"/>
            <a:ext cx="5129784" cy="1682496"/>
          </a:xfrm>
          <a:prstGeom prst="rect">
            <a:avLst/>
          </a:prstGeom>
          <a:noFill/>
          <a:ln/>
        </p:spPr>
        <p:txBody>
          <a:bodyPr wrap="square" lIns="254" tIns="254" rIns="254" bIns="254" rtlCol="0" anchor="t">
            <a:normAutofit/>
          </a:bodyPr>
          <a:lstStyle/>
          <a:p>
            <a:pPr marL="0" indent="0">
              <a:buNone/>
            </a:pPr>
            <a:r>
              <a:rPr lang="en-US" sz="1860" dirty="0">
                <a:solidFill>
                  <a:srgbClr val="24323F"/>
                </a:solidFill>
                <a:latin typeface="Aptos" pitchFamily="34" charset="0"/>
                <a:ea typeface="Aptos" pitchFamily="34" charset="-122"/>
                <a:cs typeface="Aptos" pitchFamily="34" charset="-120"/>
              </a:rPr>
              <a:t>Nebija atkārtojumu — vidējais aprūpes vērtējums 7,2</a:t>
            </a:r>
            <a:endParaRPr lang="en-US" sz="1860" dirty="0"/>
          </a:p>
          <a:p>
            <a:pPr marL="0" indent="0">
              <a:buNone/>
            </a:pPr>
            <a:r>
              <a:rPr lang="en-US" sz="1860" dirty="0">
                <a:solidFill>
                  <a:srgbClr val="24323F"/>
                </a:solidFill>
                <a:latin typeface="Aptos" pitchFamily="34" charset="0"/>
                <a:ea typeface="Aptos" pitchFamily="34" charset="-122"/>
                <a:cs typeface="Aptos" pitchFamily="34" charset="-120"/>
              </a:rPr>
              <a:t>Vienu reizi — 7,3</a:t>
            </a:r>
            <a:endParaRPr lang="en-US" sz="1860" dirty="0"/>
          </a:p>
          <a:p>
            <a:pPr marL="0" indent="0">
              <a:buNone/>
            </a:pPr>
            <a:r>
              <a:rPr lang="en-US" sz="1860" dirty="0">
                <a:solidFill>
                  <a:srgbClr val="24323F"/>
                </a:solidFill>
                <a:latin typeface="Aptos" pitchFamily="34" charset="0"/>
                <a:ea typeface="Aptos" pitchFamily="34" charset="-122"/>
                <a:cs typeface="Aptos" pitchFamily="34" charset="-120"/>
              </a:rPr>
              <a:t>Vairākas reizes — 5,7</a:t>
            </a:r>
            <a:endParaRPr lang="en-US" sz="1860" dirty="0"/>
          </a:p>
          <a:p>
            <a:pPr marL="0" indent="0">
              <a:buNone/>
            </a:pPr>
            <a:r>
              <a:rPr lang="en-US" sz="1860" dirty="0">
                <a:solidFill>
                  <a:srgbClr val="24323F"/>
                </a:solidFill>
                <a:latin typeface="Aptos" pitchFamily="34" charset="0"/>
                <a:ea typeface="Aptos" pitchFamily="34" charset="-122"/>
                <a:cs typeface="Aptos" pitchFamily="34" charset="-120"/>
              </a:rPr>
              <a:t>Pārtaisīts konkrētā iestādē — 6,4</a:t>
            </a:r>
            <a:endParaRPr lang="en-US" sz="1860" dirty="0"/>
          </a:p>
        </p:txBody>
      </p:sp>
      <p:sp>
        <p:nvSpPr>
          <p:cNvPr id="26" name="Shape 24"/>
          <p:cNvSpPr/>
          <p:nvPr/>
        </p:nvSpPr>
        <p:spPr>
          <a:xfrm>
            <a:off x="6126480" y="3054096"/>
            <a:ext cx="5623560" cy="2340864"/>
          </a:xfrm>
          <a:prstGeom prst="roundRect">
            <a:avLst>
              <a:gd name="adj" fmla="val 2734"/>
            </a:avLst>
          </a:prstGeom>
          <a:solidFill>
            <a:srgbClr val="FAEFE5"/>
          </a:solidFill>
          <a:ln w="12700">
            <a:solidFill>
              <a:srgbClr val="D6E1EA"/>
            </a:solidFill>
            <a:prstDash val="solid"/>
          </a:ln>
        </p:spPr>
        <p:txBody>
          <a:bodyPr/>
          <a:lstStyle/>
          <a:p>
            <a:endParaRPr lang="lv-LV"/>
          </a:p>
        </p:txBody>
      </p:sp>
      <p:sp>
        <p:nvSpPr>
          <p:cNvPr id="27" name="Shape 25"/>
          <p:cNvSpPr/>
          <p:nvPr/>
        </p:nvSpPr>
        <p:spPr>
          <a:xfrm>
            <a:off x="6126480" y="3054096"/>
            <a:ext cx="54864" cy="2340864"/>
          </a:xfrm>
          <a:prstGeom prst="rect">
            <a:avLst/>
          </a:prstGeom>
          <a:solidFill>
            <a:srgbClr val="C9793C"/>
          </a:solidFill>
          <a:ln w="12700">
            <a:solidFill>
              <a:srgbClr val="C9793C"/>
            </a:solidFill>
            <a:prstDash val="solid"/>
          </a:ln>
        </p:spPr>
        <p:txBody>
          <a:bodyPr/>
          <a:lstStyle/>
          <a:p>
            <a:endParaRPr lang="lv-LV"/>
          </a:p>
        </p:txBody>
      </p:sp>
      <p:sp>
        <p:nvSpPr>
          <p:cNvPr id="28" name="Text 26"/>
          <p:cNvSpPr/>
          <p:nvPr/>
        </p:nvSpPr>
        <p:spPr>
          <a:xfrm>
            <a:off x="6300216" y="3182112"/>
            <a:ext cx="532180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Ko vēl nezinām</a:t>
            </a:r>
            <a:endParaRPr lang="en-US" sz="2000" dirty="0"/>
          </a:p>
        </p:txBody>
      </p:sp>
      <p:sp>
        <p:nvSpPr>
          <p:cNvPr id="29" name="Text 27"/>
          <p:cNvSpPr/>
          <p:nvPr/>
        </p:nvSpPr>
        <p:spPr>
          <a:xfrm>
            <a:off x="6300216" y="3584448"/>
            <a:ext cx="5312664" cy="1682496"/>
          </a:xfrm>
          <a:prstGeom prst="rect">
            <a:avLst/>
          </a:prstGeom>
          <a:noFill/>
          <a:ln/>
        </p:spPr>
        <p:txBody>
          <a:bodyPr wrap="square" lIns="254" tIns="254" rIns="254" bIns="254" rtlCol="0" anchor="t">
            <a:normAutofit/>
          </a:bodyPr>
          <a:lstStyle/>
          <a:p>
            <a:pPr marL="0" indent="0">
              <a:buNone/>
            </a:pPr>
            <a:r>
              <a:rPr lang="en-US" sz="1860" dirty="0">
                <a:solidFill>
                  <a:srgbClr val="24323F"/>
                </a:solidFill>
                <a:latin typeface="Aptos" pitchFamily="34" charset="0"/>
                <a:ea typeface="Aptos" pitchFamily="34" charset="-122"/>
                <a:cs typeface="Aptos" pitchFamily="34" charset="-120"/>
              </a:rPr>
              <a:t>Aptauja nenodala atkārtojuma iemeslu. Turpmāk nepieciešams atsevišķi fiksēt tehnisku kvalitāti, datu nepieejamību, klīnisku nepieciešamību un iestādes prasību.</a:t>
            </a:r>
            <a:endParaRPr lang="en-US" sz="1860" dirty="0"/>
          </a:p>
        </p:txBody>
      </p:sp>
      <p:sp>
        <p:nvSpPr>
          <p:cNvPr id="30"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Diagnozes paziņošana un atbalsta informācija</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Stiprās puses klīniskajā sarunā ne vienmēr papildina praktisks un emocionāls atbalsts</a:t>
            </a:r>
            <a:endParaRPr lang="en-US" sz="1650" dirty="0"/>
          </a:p>
        </p:txBody>
      </p:sp>
      <p:sp>
        <p:nvSpPr>
          <p:cNvPr id="4" name="Shape 2"/>
          <p:cNvSpPr/>
          <p:nvPr/>
        </p:nvSpPr>
        <p:spPr>
          <a:xfrm>
            <a:off x="438912" y="1005840"/>
            <a:ext cx="1572768" cy="256032"/>
          </a:xfrm>
          <a:prstGeom prst="roundRect">
            <a:avLst>
              <a:gd name="adj" fmla="val 21429"/>
            </a:avLst>
          </a:prstGeom>
          <a:solidFill>
            <a:srgbClr val="C9793C"/>
          </a:solidFill>
          <a:ln w="12700">
            <a:solidFill>
              <a:srgbClr val="C9793C"/>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PĒC DIAGNOZES</a:t>
            </a:r>
            <a:endParaRPr lang="en-US" sz="950" dirty="0"/>
          </a:p>
        </p:txBody>
      </p:sp>
      <p:sp>
        <p:nvSpPr>
          <p:cNvPr id="6" name="Shape 4"/>
          <p:cNvSpPr/>
          <p:nvPr/>
        </p:nvSpPr>
        <p:spPr>
          <a:xfrm>
            <a:off x="438912" y="1417320"/>
            <a:ext cx="7635240" cy="4416552"/>
          </a:xfrm>
          <a:prstGeom prst="roundRect">
            <a:avLst>
              <a:gd name="adj" fmla="val 1449"/>
            </a:avLst>
          </a:prstGeom>
          <a:solidFill>
            <a:srgbClr val="FFFFFF"/>
          </a:solidFill>
          <a:ln w="12700">
            <a:solidFill>
              <a:srgbClr val="D6E1EA"/>
            </a:solidFill>
            <a:prstDash val="solid"/>
          </a:ln>
        </p:spPr>
        <p:txBody>
          <a:bodyPr/>
          <a:lstStyle/>
          <a:p>
            <a:endParaRPr lang="lv-LV"/>
          </a:p>
        </p:txBody>
      </p:sp>
      <p:sp>
        <p:nvSpPr>
          <p:cNvPr id="7" name="Text 5"/>
          <p:cNvSpPr/>
          <p:nvPr/>
        </p:nvSpPr>
        <p:spPr>
          <a:xfrm>
            <a:off x="603504" y="1527048"/>
            <a:ext cx="7306056" cy="201168"/>
          </a:xfrm>
          <a:prstGeom prst="rect">
            <a:avLst/>
          </a:prstGeom>
          <a:noFill/>
          <a:ln/>
        </p:spPr>
        <p:txBody>
          <a:bodyPr wrap="square" lIns="0" tIns="0" rIns="0" bIns="0" rtlCol="0" anchor="ctr">
            <a:normAutofit/>
          </a:bodyPr>
          <a:lstStyle/>
          <a:p>
            <a:pPr marL="0" indent="0">
              <a:buNone/>
            </a:pPr>
            <a:r>
              <a:rPr lang="en-US" sz="1250" b="1" dirty="0">
                <a:solidFill>
                  <a:srgbClr val="66727F"/>
                </a:solidFill>
                <a:latin typeface="Aptos" pitchFamily="34" charset="0"/>
                <a:ea typeface="Aptos" pitchFamily="34" charset="-122"/>
                <a:cs typeface="Aptos" pitchFamily="34" charset="-120"/>
              </a:rPr>
              <a:t>4. attēls. Diagnozes paziņošanas un atbalsta informācijas rādītāji</a:t>
            </a:r>
            <a:endParaRPr lang="en-US" sz="1250" dirty="0"/>
          </a:p>
        </p:txBody>
      </p:sp>
      <p:pic>
        <p:nvPicPr>
          <p:cNvPr id="8" name="Image 0" descr="/mnt/data/report_media/word/media/image4.png"/>
          <p:cNvPicPr>
            <a:picLocks noChangeAspect="1"/>
          </p:cNvPicPr>
          <p:nvPr/>
        </p:nvPicPr>
        <p:blipFill>
          <a:blip r:embed="rId3"/>
          <a:stretch>
            <a:fillRect/>
          </a:stretch>
        </p:blipFill>
        <p:spPr>
          <a:xfrm>
            <a:off x="603504" y="1941217"/>
            <a:ext cx="7306056" cy="3533350"/>
          </a:xfrm>
          <a:prstGeom prst="rect">
            <a:avLst/>
          </a:prstGeom>
        </p:spPr>
      </p:pic>
      <p:sp>
        <p:nvSpPr>
          <p:cNvPr id="9" name="Shape 6"/>
          <p:cNvSpPr/>
          <p:nvPr/>
        </p:nvSpPr>
        <p:spPr>
          <a:xfrm>
            <a:off x="8339328" y="1527048"/>
            <a:ext cx="3410712" cy="1207008"/>
          </a:xfrm>
          <a:prstGeom prst="roundRect">
            <a:avLst>
              <a:gd name="adj" fmla="val 5303"/>
            </a:avLst>
          </a:prstGeom>
          <a:solidFill>
            <a:srgbClr val="FFFFFF"/>
          </a:solidFill>
          <a:ln w="12700">
            <a:solidFill>
              <a:srgbClr val="D6E1EA"/>
            </a:solidFill>
            <a:prstDash val="solid"/>
          </a:ln>
        </p:spPr>
        <p:txBody>
          <a:bodyPr/>
          <a:lstStyle/>
          <a:p>
            <a:endParaRPr lang="lv-LV"/>
          </a:p>
        </p:txBody>
      </p:sp>
      <p:sp>
        <p:nvSpPr>
          <p:cNvPr id="10" name="Shape 7"/>
          <p:cNvSpPr/>
          <p:nvPr/>
        </p:nvSpPr>
        <p:spPr>
          <a:xfrm>
            <a:off x="8339328" y="1527048"/>
            <a:ext cx="54864" cy="1207008"/>
          </a:xfrm>
          <a:prstGeom prst="rect">
            <a:avLst/>
          </a:prstGeom>
          <a:solidFill>
            <a:srgbClr val="C9793C"/>
          </a:solidFill>
          <a:ln w="12700">
            <a:solidFill>
              <a:srgbClr val="C9793C"/>
            </a:solidFill>
            <a:prstDash val="solid"/>
          </a:ln>
        </p:spPr>
        <p:txBody>
          <a:bodyPr/>
          <a:lstStyle/>
          <a:p>
            <a:endParaRPr lang="lv-LV"/>
          </a:p>
        </p:txBody>
      </p:sp>
      <p:sp>
        <p:nvSpPr>
          <p:cNvPr id="11" name="Text 8"/>
          <p:cNvSpPr/>
          <p:nvPr/>
        </p:nvSpPr>
        <p:spPr>
          <a:xfrm>
            <a:off x="8503920" y="1655064"/>
            <a:ext cx="313639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21,3 %</a:t>
            </a:r>
            <a:endParaRPr lang="en-US" sz="2400" dirty="0"/>
          </a:p>
        </p:txBody>
      </p:sp>
      <p:sp>
        <p:nvSpPr>
          <p:cNvPr id="12" name="Text 9"/>
          <p:cNvSpPr/>
          <p:nvPr/>
        </p:nvSpPr>
        <p:spPr>
          <a:xfrm>
            <a:off x="8503920" y="2057400"/>
            <a:ext cx="3154680" cy="54864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piedāvāta atbalsta personas klātbūtnes iespēja</a:t>
            </a:r>
            <a:endParaRPr lang="en-US" sz="1320" dirty="0"/>
          </a:p>
        </p:txBody>
      </p:sp>
      <p:sp>
        <p:nvSpPr>
          <p:cNvPr id="13" name="Shape 10"/>
          <p:cNvSpPr/>
          <p:nvPr/>
        </p:nvSpPr>
        <p:spPr>
          <a:xfrm>
            <a:off x="8339328" y="2889504"/>
            <a:ext cx="3410712" cy="1207008"/>
          </a:xfrm>
          <a:prstGeom prst="roundRect">
            <a:avLst>
              <a:gd name="adj" fmla="val 5303"/>
            </a:avLst>
          </a:prstGeom>
          <a:solidFill>
            <a:srgbClr val="FFFFFF"/>
          </a:solidFill>
          <a:ln w="12700">
            <a:solidFill>
              <a:srgbClr val="D6E1EA"/>
            </a:solidFill>
            <a:prstDash val="solid"/>
          </a:ln>
        </p:spPr>
        <p:txBody>
          <a:bodyPr/>
          <a:lstStyle/>
          <a:p>
            <a:endParaRPr lang="lv-LV"/>
          </a:p>
        </p:txBody>
      </p:sp>
      <p:sp>
        <p:nvSpPr>
          <p:cNvPr id="14" name="Shape 11"/>
          <p:cNvSpPr/>
          <p:nvPr/>
        </p:nvSpPr>
        <p:spPr>
          <a:xfrm>
            <a:off x="8339328" y="2889504"/>
            <a:ext cx="54864" cy="1207008"/>
          </a:xfrm>
          <a:prstGeom prst="rect">
            <a:avLst/>
          </a:prstGeom>
          <a:solidFill>
            <a:srgbClr val="B84A4A"/>
          </a:solidFill>
          <a:ln w="12700">
            <a:solidFill>
              <a:srgbClr val="B84A4A"/>
            </a:solidFill>
            <a:prstDash val="solid"/>
          </a:ln>
        </p:spPr>
        <p:txBody>
          <a:bodyPr/>
          <a:lstStyle/>
          <a:p>
            <a:endParaRPr lang="lv-LV"/>
          </a:p>
        </p:txBody>
      </p:sp>
      <p:sp>
        <p:nvSpPr>
          <p:cNvPr id="15" name="Text 12"/>
          <p:cNvSpPr/>
          <p:nvPr/>
        </p:nvSpPr>
        <p:spPr>
          <a:xfrm>
            <a:off x="8503920" y="3017520"/>
            <a:ext cx="313639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B84A4A"/>
                </a:solidFill>
                <a:latin typeface="Aptos Display" pitchFamily="34" charset="0"/>
                <a:ea typeface="Aptos Display" pitchFamily="34" charset="-122"/>
                <a:cs typeface="Aptos Display" pitchFamily="34" charset="-120"/>
              </a:rPr>
              <a:t>39,7 %</a:t>
            </a:r>
            <a:endParaRPr lang="en-US" sz="2400" dirty="0"/>
          </a:p>
        </p:txBody>
      </p:sp>
      <p:sp>
        <p:nvSpPr>
          <p:cNvPr id="16" name="Text 13"/>
          <p:cNvSpPr/>
          <p:nvPr/>
        </p:nvSpPr>
        <p:spPr>
          <a:xfrm>
            <a:off x="8503920" y="3419856"/>
            <a:ext cx="3154680" cy="54864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saņēma informāciju, kur vērsties papildjautājumiem</a:t>
            </a:r>
            <a:endParaRPr lang="en-US" sz="1320" dirty="0"/>
          </a:p>
        </p:txBody>
      </p:sp>
      <p:sp>
        <p:nvSpPr>
          <p:cNvPr id="17" name="Shape 14"/>
          <p:cNvSpPr/>
          <p:nvPr/>
        </p:nvSpPr>
        <p:spPr>
          <a:xfrm>
            <a:off x="8339328" y="4251960"/>
            <a:ext cx="3410712" cy="1207008"/>
          </a:xfrm>
          <a:prstGeom prst="roundRect">
            <a:avLst>
              <a:gd name="adj" fmla="val 5303"/>
            </a:avLst>
          </a:prstGeom>
          <a:solidFill>
            <a:srgbClr val="FFFFFF"/>
          </a:solidFill>
          <a:ln w="12700">
            <a:solidFill>
              <a:srgbClr val="D6E1EA"/>
            </a:solidFill>
            <a:prstDash val="solid"/>
          </a:ln>
        </p:spPr>
        <p:txBody>
          <a:bodyPr/>
          <a:lstStyle/>
          <a:p>
            <a:endParaRPr lang="lv-LV"/>
          </a:p>
        </p:txBody>
      </p:sp>
      <p:sp>
        <p:nvSpPr>
          <p:cNvPr id="18" name="Shape 15"/>
          <p:cNvSpPr/>
          <p:nvPr/>
        </p:nvSpPr>
        <p:spPr>
          <a:xfrm>
            <a:off x="8339328" y="4251960"/>
            <a:ext cx="54864" cy="1207008"/>
          </a:xfrm>
          <a:prstGeom prst="rect">
            <a:avLst/>
          </a:prstGeom>
          <a:solidFill>
            <a:srgbClr val="2C6E9F"/>
          </a:solidFill>
          <a:ln w="12700">
            <a:solidFill>
              <a:srgbClr val="2C6E9F"/>
            </a:solidFill>
            <a:prstDash val="solid"/>
          </a:ln>
        </p:spPr>
        <p:txBody>
          <a:bodyPr/>
          <a:lstStyle/>
          <a:p>
            <a:endParaRPr lang="lv-LV"/>
          </a:p>
        </p:txBody>
      </p:sp>
      <p:sp>
        <p:nvSpPr>
          <p:cNvPr id="19" name="Text 16"/>
          <p:cNvSpPr/>
          <p:nvPr/>
        </p:nvSpPr>
        <p:spPr>
          <a:xfrm>
            <a:off x="8503920" y="4379976"/>
            <a:ext cx="313639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C6E9F"/>
                </a:solidFill>
                <a:latin typeface="Aptos Display" pitchFamily="34" charset="0"/>
                <a:ea typeface="Aptos Display" pitchFamily="34" charset="-122"/>
                <a:cs typeface="Aptos Display" pitchFamily="34" charset="-120"/>
              </a:rPr>
              <a:t>47,1 %</a:t>
            </a:r>
            <a:endParaRPr lang="en-US" sz="2400" dirty="0"/>
          </a:p>
        </p:txBody>
      </p:sp>
      <p:sp>
        <p:nvSpPr>
          <p:cNvPr id="20" name="Text 17"/>
          <p:cNvSpPr/>
          <p:nvPr/>
        </p:nvSpPr>
        <p:spPr>
          <a:xfrm>
            <a:off x="8503920" y="4782312"/>
            <a:ext cx="3154680" cy="54864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administratīvā / finansiālā informācija pilnībā vai daļēji</a:t>
            </a:r>
            <a:endParaRPr lang="en-US" sz="132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Pacienta ceļa skaidrība ir saistīta ar kopējo aprūpes vērtējumu</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Maršruta saprotamība ir praktiski nozīmīgs uzlabojumu virziens</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MARŠRUTA SKAIDRĪBA</a:t>
            </a:r>
            <a:endParaRPr lang="en-US" sz="950" dirty="0"/>
          </a:p>
        </p:txBody>
      </p:sp>
      <p:sp>
        <p:nvSpPr>
          <p:cNvPr id="6" name="Shape 4"/>
          <p:cNvSpPr/>
          <p:nvPr/>
        </p:nvSpPr>
        <p:spPr>
          <a:xfrm>
            <a:off x="438912" y="1417320"/>
            <a:ext cx="7543800" cy="4343400"/>
          </a:xfrm>
          <a:prstGeom prst="roundRect">
            <a:avLst>
              <a:gd name="adj" fmla="val 1474"/>
            </a:avLst>
          </a:prstGeom>
          <a:solidFill>
            <a:srgbClr val="FFFFFF"/>
          </a:solidFill>
          <a:ln w="12700">
            <a:solidFill>
              <a:srgbClr val="D6E1EA"/>
            </a:solidFill>
            <a:prstDash val="solid"/>
          </a:ln>
        </p:spPr>
        <p:txBody>
          <a:bodyPr/>
          <a:lstStyle/>
          <a:p>
            <a:endParaRPr lang="lv-LV"/>
          </a:p>
        </p:txBody>
      </p:sp>
      <p:sp>
        <p:nvSpPr>
          <p:cNvPr id="7" name="Text 5"/>
          <p:cNvSpPr/>
          <p:nvPr/>
        </p:nvSpPr>
        <p:spPr>
          <a:xfrm>
            <a:off x="603504" y="1527048"/>
            <a:ext cx="7214616" cy="201168"/>
          </a:xfrm>
          <a:prstGeom prst="rect">
            <a:avLst/>
          </a:prstGeom>
          <a:noFill/>
          <a:ln/>
        </p:spPr>
        <p:txBody>
          <a:bodyPr wrap="square" lIns="0" tIns="0" rIns="0" bIns="0" rtlCol="0" anchor="ctr">
            <a:normAutofit/>
          </a:bodyPr>
          <a:lstStyle/>
          <a:p>
            <a:pPr marL="0" indent="0">
              <a:buNone/>
            </a:pPr>
            <a:r>
              <a:rPr lang="en-US" sz="1250" b="1" dirty="0">
                <a:solidFill>
                  <a:srgbClr val="66727F"/>
                </a:solidFill>
                <a:latin typeface="Aptos" pitchFamily="34" charset="0"/>
                <a:ea typeface="Aptos" pitchFamily="34" charset="-122"/>
                <a:cs typeface="Aptos" pitchFamily="34" charset="-120"/>
              </a:rPr>
              <a:t>5. attēls. Kopējais aprūpes vērtējums pēc pacienta ceļa skaidrības</a:t>
            </a:r>
            <a:endParaRPr lang="en-US" sz="1250" dirty="0"/>
          </a:p>
        </p:txBody>
      </p:sp>
      <p:pic>
        <p:nvPicPr>
          <p:cNvPr id="8" name="Image 0" descr="/mnt/data/report_media/word/media/image5.png"/>
          <p:cNvPicPr>
            <a:picLocks noChangeAspect="1"/>
          </p:cNvPicPr>
          <p:nvPr/>
        </p:nvPicPr>
        <p:blipFill>
          <a:blip r:embed="rId3"/>
          <a:stretch>
            <a:fillRect/>
          </a:stretch>
        </p:blipFill>
        <p:spPr>
          <a:xfrm>
            <a:off x="603504" y="1939358"/>
            <a:ext cx="7214616" cy="3463915"/>
          </a:xfrm>
          <a:prstGeom prst="rect">
            <a:avLst/>
          </a:prstGeom>
        </p:spPr>
      </p:pic>
      <p:sp>
        <p:nvSpPr>
          <p:cNvPr id="9" name="Shape 6"/>
          <p:cNvSpPr/>
          <p:nvPr/>
        </p:nvSpPr>
        <p:spPr>
          <a:xfrm>
            <a:off x="8247888" y="1536192"/>
            <a:ext cx="3502152" cy="1188720"/>
          </a:xfrm>
          <a:prstGeom prst="roundRect">
            <a:avLst>
              <a:gd name="adj" fmla="val 5385"/>
            </a:avLst>
          </a:prstGeom>
          <a:solidFill>
            <a:srgbClr val="FFFFFF"/>
          </a:solidFill>
          <a:ln w="12700">
            <a:solidFill>
              <a:srgbClr val="D6E1EA"/>
            </a:solidFill>
            <a:prstDash val="solid"/>
          </a:ln>
        </p:spPr>
        <p:txBody>
          <a:bodyPr/>
          <a:lstStyle/>
          <a:p>
            <a:endParaRPr lang="lv-LV"/>
          </a:p>
        </p:txBody>
      </p:sp>
      <p:sp>
        <p:nvSpPr>
          <p:cNvPr id="10" name="Shape 7"/>
          <p:cNvSpPr/>
          <p:nvPr/>
        </p:nvSpPr>
        <p:spPr>
          <a:xfrm>
            <a:off x="8247888" y="1536192"/>
            <a:ext cx="54864" cy="1188720"/>
          </a:xfrm>
          <a:prstGeom prst="rect">
            <a:avLst/>
          </a:prstGeom>
          <a:solidFill>
            <a:srgbClr val="2F7D5B"/>
          </a:solidFill>
          <a:ln w="12700">
            <a:solidFill>
              <a:srgbClr val="2F7D5B"/>
            </a:solidFill>
            <a:prstDash val="solid"/>
          </a:ln>
        </p:spPr>
        <p:txBody>
          <a:bodyPr/>
          <a:lstStyle/>
          <a:p>
            <a:endParaRPr lang="lv-LV"/>
          </a:p>
        </p:txBody>
      </p:sp>
      <p:sp>
        <p:nvSpPr>
          <p:cNvPr id="11" name="Text 8"/>
          <p:cNvSpPr/>
          <p:nvPr/>
        </p:nvSpPr>
        <p:spPr>
          <a:xfrm>
            <a:off x="8412480" y="1664208"/>
            <a:ext cx="322783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D5B"/>
                </a:solidFill>
                <a:latin typeface="Aptos Display" pitchFamily="34" charset="0"/>
                <a:ea typeface="Aptos Display" pitchFamily="34" charset="-122"/>
                <a:cs typeface="Aptos Display" pitchFamily="34" charset="-120"/>
              </a:rPr>
              <a:t>34,9 %</a:t>
            </a:r>
            <a:endParaRPr lang="en-US" sz="2400" dirty="0"/>
          </a:p>
        </p:txBody>
      </p:sp>
      <p:sp>
        <p:nvSpPr>
          <p:cNvPr id="12" name="Text 9"/>
          <p:cNvSpPr/>
          <p:nvPr/>
        </p:nvSpPr>
        <p:spPr>
          <a:xfrm>
            <a:off x="8412480" y="2066544"/>
            <a:ext cx="3246120" cy="53035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pilnībā saprata visu maršrutu un nākamos soļus</a:t>
            </a:r>
            <a:endParaRPr lang="en-US" sz="1320" dirty="0"/>
          </a:p>
        </p:txBody>
      </p:sp>
      <p:sp>
        <p:nvSpPr>
          <p:cNvPr id="13" name="Shape 10"/>
          <p:cNvSpPr/>
          <p:nvPr/>
        </p:nvSpPr>
        <p:spPr>
          <a:xfrm>
            <a:off x="8247888" y="2880360"/>
            <a:ext cx="3502152" cy="1188720"/>
          </a:xfrm>
          <a:prstGeom prst="roundRect">
            <a:avLst>
              <a:gd name="adj" fmla="val 5385"/>
            </a:avLst>
          </a:prstGeom>
          <a:solidFill>
            <a:srgbClr val="FFFFFF"/>
          </a:solidFill>
          <a:ln w="12700">
            <a:solidFill>
              <a:srgbClr val="D6E1EA"/>
            </a:solidFill>
            <a:prstDash val="solid"/>
          </a:ln>
        </p:spPr>
        <p:txBody>
          <a:bodyPr/>
          <a:lstStyle/>
          <a:p>
            <a:endParaRPr lang="lv-LV"/>
          </a:p>
        </p:txBody>
      </p:sp>
      <p:sp>
        <p:nvSpPr>
          <p:cNvPr id="14" name="Shape 11"/>
          <p:cNvSpPr/>
          <p:nvPr/>
        </p:nvSpPr>
        <p:spPr>
          <a:xfrm>
            <a:off x="8247888" y="2880360"/>
            <a:ext cx="54864" cy="1188720"/>
          </a:xfrm>
          <a:prstGeom prst="rect">
            <a:avLst/>
          </a:prstGeom>
          <a:solidFill>
            <a:srgbClr val="B84A4A"/>
          </a:solidFill>
          <a:ln w="12700">
            <a:solidFill>
              <a:srgbClr val="B84A4A"/>
            </a:solidFill>
            <a:prstDash val="solid"/>
          </a:ln>
        </p:spPr>
        <p:txBody>
          <a:bodyPr/>
          <a:lstStyle/>
          <a:p>
            <a:endParaRPr lang="lv-LV"/>
          </a:p>
        </p:txBody>
      </p:sp>
      <p:sp>
        <p:nvSpPr>
          <p:cNvPr id="15" name="Text 12"/>
          <p:cNvSpPr/>
          <p:nvPr/>
        </p:nvSpPr>
        <p:spPr>
          <a:xfrm>
            <a:off x="8412480" y="3008376"/>
            <a:ext cx="322783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B84A4A"/>
                </a:solidFill>
                <a:latin typeface="Aptos Display" pitchFamily="34" charset="0"/>
                <a:ea typeface="Aptos Display" pitchFamily="34" charset="-122"/>
                <a:cs typeface="Aptos Display" pitchFamily="34" charset="-120"/>
              </a:rPr>
              <a:t>35,7 %</a:t>
            </a:r>
            <a:endParaRPr lang="en-US" sz="2400" dirty="0"/>
          </a:p>
        </p:txBody>
      </p:sp>
      <p:sp>
        <p:nvSpPr>
          <p:cNvPr id="16" name="Text 13"/>
          <p:cNvSpPr/>
          <p:nvPr/>
        </p:nvSpPr>
        <p:spPr>
          <a:xfrm>
            <a:off x="8412480" y="3410712"/>
            <a:ext cx="3246120" cy="530352"/>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norādīja vismaz daļēju apjukumu</a:t>
            </a:r>
            <a:endParaRPr lang="en-US" sz="1320" dirty="0"/>
          </a:p>
        </p:txBody>
      </p:sp>
      <p:sp>
        <p:nvSpPr>
          <p:cNvPr id="17" name="Shape 14"/>
          <p:cNvSpPr/>
          <p:nvPr/>
        </p:nvSpPr>
        <p:spPr>
          <a:xfrm>
            <a:off x="8247888" y="4270248"/>
            <a:ext cx="3502152" cy="1024128"/>
          </a:xfrm>
          <a:prstGeom prst="roundRect">
            <a:avLst>
              <a:gd name="adj" fmla="val 6250"/>
            </a:avLst>
          </a:prstGeom>
          <a:solidFill>
            <a:srgbClr val="EEF5FA"/>
          </a:solidFill>
          <a:ln w="12700">
            <a:solidFill>
              <a:srgbClr val="173B5E"/>
            </a:solidFill>
            <a:prstDash val="solid"/>
          </a:ln>
        </p:spPr>
        <p:txBody>
          <a:bodyPr/>
          <a:lstStyle/>
          <a:p>
            <a:endParaRPr lang="lv-LV"/>
          </a:p>
        </p:txBody>
      </p:sp>
      <p:sp>
        <p:nvSpPr>
          <p:cNvPr id="18" name="Text 15"/>
          <p:cNvSpPr/>
          <p:nvPr/>
        </p:nvSpPr>
        <p:spPr>
          <a:xfrm>
            <a:off x="8412480" y="4361688"/>
            <a:ext cx="3172968" cy="841248"/>
          </a:xfrm>
          <a:prstGeom prst="rect">
            <a:avLst/>
          </a:prstGeom>
          <a:noFill/>
          <a:ln/>
        </p:spPr>
        <p:txBody>
          <a:bodyPr wrap="square" lIns="0" tIns="0" rIns="0" bIns="0" rtlCol="0" anchor="ctr">
            <a:normAutofit lnSpcReduction="10000"/>
          </a:bodyPr>
          <a:lstStyle/>
          <a:p>
            <a:pPr marL="0" indent="0" algn="ctr">
              <a:buNone/>
            </a:pPr>
            <a:r>
              <a:rPr lang="en-US" sz="1480" b="1" dirty="0">
                <a:solidFill>
                  <a:srgbClr val="173B5E"/>
                </a:solidFill>
                <a:latin typeface="Aptos" pitchFamily="34" charset="0"/>
                <a:ea typeface="Aptos" pitchFamily="34" charset="-122"/>
                <a:cs typeface="Aptos" pitchFamily="34" charset="-120"/>
              </a:rPr>
              <a:t>Pilnīgas izpratnes grupā vidējais aprūpes vērtējums 8,8; pilnīgas neizpratnes grupā — 3,4. Saistība nepierāda cēloņsakarību.</a:t>
            </a:r>
            <a:endParaRPr lang="en-US" sz="148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Kvalitatīvā analīze: kā interpretēti komentāri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Atvērtie komentāri palīdz saprast pacientu pieredzes kontekstu, bet nav prevalences mērījums</a:t>
            </a:r>
            <a:endParaRPr lang="en-US" sz="1650" dirty="0"/>
          </a:p>
        </p:txBody>
      </p:sp>
      <p:sp>
        <p:nvSpPr>
          <p:cNvPr id="4" name="Shape 2"/>
          <p:cNvSpPr/>
          <p:nvPr/>
        </p:nvSpPr>
        <p:spPr>
          <a:xfrm>
            <a:off x="438912" y="1005840"/>
            <a:ext cx="1572768" cy="256032"/>
          </a:xfrm>
          <a:prstGeom prst="roundRect">
            <a:avLst>
              <a:gd name="adj" fmla="val 21429"/>
            </a:avLst>
          </a:prstGeom>
          <a:solidFill>
            <a:srgbClr val="2C6E9F"/>
          </a:solidFill>
          <a:ln w="12700">
            <a:solidFill>
              <a:srgbClr val="2C6E9F"/>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KVALITATĪVIE DATI</a:t>
            </a:r>
            <a:endParaRPr lang="en-US" sz="950" dirty="0"/>
          </a:p>
        </p:txBody>
      </p:sp>
      <p:sp>
        <p:nvSpPr>
          <p:cNvPr id="6" name="Shape 4"/>
          <p:cNvSpPr/>
          <p:nvPr/>
        </p:nvSpPr>
        <p:spPr>
          <a:xfrm>
            <a:off x="438912" y="1481328"/>
            <a:ext cx="3383280" cy="1243584"/>
          </a:xfrm>
          <a:prstGeom prst="roundRect">
            <a:avLst>
              <a:gd name="adj" fmla="val 5147"/>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438912" y="1481328"/>
            <a:ext cx="54864" cy="1243584"/>
          </a:xfrm>
          <a:prstGeom prst="rect">
            <a:avLst/>
          </a:prstGeom>
          <a:solidFill>
            <a:srgbClr val="B84A4A"/>
          </a:solidFill>
          <a:ln w="12700">
            <a:solidFill>
              <a:srgbClr val="B84A4A"/>
            </a:solidFill>
            <a:prstDash val="solid"/>
          </a:ln>
        </p:spPr>
        <p:txBody>
          <a:bodyPr/>
          <a:lstStyle/>
          <a:p>
            <a:endParaRPr lang="lv-LV"/>
          </a:p>
        </p:txBody>
      </p:sp>
      <p:sp>
        <p:nvSpPr>
          <p:cNvPr id="8" name="Text 6"/>
          <p:cNvSpPr/>
          <p:nvPr/>
        </p:nvSpPr>
        <p:spPr>
          <a:xfrm>
            <a:off x="603504" y="1609344"/>
            <a:ext cx="310896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B84A4A"/>
                </a:solidFill>
                <a:latin typeface="Aptos Display" pitchFamily="34" charset="0"/>
                <a:ea typeface="Aptos Display" pitchFamily="34" charset="-122"/>
                <a:cs typeface="Aptos Display" pitchFamily="34" charset="-120"/>
              </a:rPr>
              <a:t>250</a:t>
            </a:r>
            <a:endParaRPr lang="en-US" sz="2400" dirty="0"/>
          </a:p>
        </p:txBody>
      </p:sp>
      <p:sp>
        <p:nvSpPr>
          <p:cNvPr id="9" name="Text 7"/>
          <p:cNvSpPr/>
          <p:nvPr/>
        </p:nvSpPr>
        <p:spPr>
          <a:xfrm>
            <a:off x="603504" y="2011680"/>
            <a:ext cx="3127248" cy="585216"/>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saturiski negatīvās pieredzes komentāri</a:t>
            </a:r>
            <a:endParaRPr lang="en-US" sz="1320" dirty="0"/>
          </a:p>
        </p:txBody>
      </p:sp>
      <p:sp>
        <p:nvSpPr>
          <p:cNvPr id="10" name="Shape 8"/>
          <p:cNvSpPr/>
          <p:nvPr/>
        </p:nvSpPr>
        <p:spPr>
          <a:xfrm>
            <a:off x="4023360" y="1481328"/>
            <a:ext cx="3383280" cy="1243584"/>
          </a:xfrm>
          <a:prstGeom prst="roundRect">
            <a:avLst>
              <a:gd name="adj" fmla="val 5147"/>
            </a:avLst>
          </a:prstGeom>
          <a:solidFill>
            <a:srgbClr val="FFFFFF"/>
          </a:solidFill>
          <a:ln w="12700">
            <a:solidFill>
              <a:srgbClr val="D6E1EA"/>
            </a:solidFill>
            <a:prstDash val="solid"/>
          </a:ln>
        </p:spPr>
        <p:txBody>
          <a:bodyPr/>
          <a:lstStyle/>
          <a:p>
            <a:endParaRPr lang="lv-LV"/>
          </a:p>
        </p:txBody>
      </p:sp>
      <p:sp>
        <p:nvSpPr>
          <p:cNvPr id="11" name="Shape 9"/>
          <p:cNvSpPr/>
          <p:nvPr/>
        </p:nvSpPr>
        <p:spPr>
          <a:xfrm>
            <a:off x="4023360" y="1481328"/>
            <a:ext cx="54864" cy="1243584"/>
          </a:xfrm>
          <a:prstGeom prst="rect">
            <a:avLst/>
          </a:prstGeom>
          <a:solidFill>
            <a:srgbClr val="2F7D5B"/>
          </a:solidFill>
          <a:ln w="12700">
            <a:solidFill>
              <a:srgbClr val="2F7D5B"/>
            </a:solidFill>
            <a:prstDash val="solid"/>
          </a:ln>
        </p:spPr>
        <p:txBody>
          <a:bodyPr/>
          <a:lstStyle/>
          <a:p>
            <a:endParaRPr lang="lv-LV"/>
          </a:p>
        </p:txBody>
      </p:sp>
      <p:sp>
        <p:nvSpPr>
          <p:cNvPr id="12" name="Text 10"/>
          <p:cNvSpPr/>
          <p:nvPr/>
        </p:nvSpPr>
        <p:spPr>
          <a:xfrm>
            <a:off x="4187952" y="1609344"/>
            <a:ext cx="310896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D5B"/>
                </a:solidFill>
                <a:latin typeface="Aptos Display" pitchFamily="34" charset="0"/>
                <a:ea typeface="Aptos Display" pitchFamily="34" charset="-122"/>
                <a:cs typeface="Aptos Display" pitchFamily="34" charset="-120"/>
              </a:rPr>
              <a:t>255</a:t>
            </a:r>
            <a:endParaRPr lang="en-US" sz="2400" dirty="0"/>
          </a:p>
        </p:txBody>
      </p:sp>
      <p:sp>
        <p:nvSpPr>
          <p:cNvPr id="13" name="Text 11"/>
          <p:cNvSpPr/>
          <p:nvPr/>
        </p:nvSpPr>
        <p:spPr>
          <a:xfrm>
            <a:off x="4187952" y="2011680"/>
            <a:ext cx="3127248" cy="585216"/>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saturiski pozitīvās pieredzes komentāri</a:t>
            </a:r>
            <a:endParaRPr lang="en-US" sz="1320" dirty="0"/>
          </a:p>
        </p:txBody>
      </p:sp>
      <p:sp>
        <p:nvSpPr>
          <p:cNvPr id="14" name="Shape 12"/>
          <p:cNvSpPr/>
          <p:nvPr/>
        </p:nvSpPr>
        <p:spPr>
          <a:xfrm>
            <a:off x="7607808" y="1481328"/>
            <a:ext cx="4142232" cy="1243584"/>
          </a:xfrm>
          <a:prstGeom prst="roundRect">
            <a:avLst>
              <a:gd name="adj" fmla="val 5147"/>
            </a:avLst>
          </a:prstGeom>
          <a:solidFill>
            <a:srgbClr val="FFFFFF"/>
          </a:solidFill>
          <a:ln w="12700">
            <a:solidFill>
              <a:srgbClr val="D6E1EA"/>
            </a:solidFill>
            <a:prstDash val="solid"/>
          </a:ln>
        </p:spPr>
        <p:txBody>
          <a:bodyPr/>
          <a:lstStyle/>
          <a:p>
            <a:endParaRPr lang="lv-LV"/>
          </a:p>
        </p:txBody>
      </p:sp>
      <p:sp>
        <p:nvSpPr>
          <p:cNvPr id="15" name="Shape 13"/>
          <p:cNvSpPr/>
          <p:nvPr/>
        </p:nvSpPr>
        <p:spPr>
          <a:xfrm>
            <a:off x="7607808" y="1481328"/>
            <a:ext cx="54864" cy="1243584"/>
          </a:xfrm>
          <a:prstGeom prst="rect">
            <a:avLst/>
          </a:prstGeom>
          <a:solidFill>
            <a:srgbClr val="2C6E9F"/>
          </a:solidFill>
          <a:ln w="12700">
            <a:solidFill>
              <a:srgbClr val="2C6E9F"/>
            </a:solidFill>
            <a:prstDash val="solid"/>
          </a:ln>
        </p:spPr>
        <p:txBody>
          <a:bodyPr/>
          <a:lstStyle/>
          <a:p>
            <a:endParaRPr lang="lv-LV"/>
          </a:p>
        </p:txBody>
      </p:sp>
      <p:sp>
        <p:nvSpPr>
          <p:cNvPr id="16" name="Text 14"/>
          <p:cNvSpPr/>
          <p:nvPr/>
        </p:nvSpPr>
        <p:spPr>
          <a:xfrm>
            <a:off x="7772400" y="1609344"/>
            <a:ext cx="3867912"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C6E9F"/>
                </a:solidFill>
                <a:latin typeface="Aptos Display" pitchFamily="34" charset="0"/>
                <a:ea typeface="Aptos Display" pitchFamily="34" charset="-122"/>
                <a:cs typeface="Aptos Display" pitchFamily="34" charset="-120"/>
              </a:rPr>
              <a:t>258</a:t>
            </a:r>
            <a:endParaRPr lang="en-US" sz="2400" dirty="0"/>
          </a:p>
        </p:txBody>
      </p:sp>
      <p:sp>
        <p:nvSpPr>
          <p:cNvPr id="17" name="Text 15"/>
          <p:cNvSpPr/>
          <p:nvPr/>
        </p:nvSpPr>
        <p:spPr>
          <a:xfrm>
            <a:off x="7772400" y="2011680"/>
            <a:ext cx="3886200" cy="585216"/>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saturiski pacientu ieteikumi</a:t>
            </a:r>
            <a:endParaRPr lang="en-US" sz="1320" dirty="0"/>
          </a:p>
        </p:txBody>
      </p:sp>
      <p:sp>
        <p:nvSpPr>
          <p:cNvPr id="18" name="Shape 16"/>
          <p:cNvSpPr/>
          <p:nvPr/>
        </p:nvSpPr>
        <p:spPr>
          <a:xfrm>
            <a:off x="438912" y="2999232"/>
            <a:ext cx="5440680" cy="2450592"/>
          </a:xfrm>
          <a:prstGeom prst="roundRect">
            <a:avLst>
              <a:gd name="adj" fmla="val 2612"/>
            </a:avLst>
          </a:prstGeom>
          <a:solidFill>
            <a:srgbClr val="EEF5FA"/>
          </a:solidFill>
          <a:ln w="12700">
            <a:solidFill>
              <a:srgbClr val="D6E1EA"/>
            </a:solidFill>
            <a:prstDash val="solid"/>
          </a:ln>
        </p:spPr>
        <p:txBody>
          <a:bodyPr/>
          <a:lstStyle/>
          <a:p>
            <a:endParaRPr lang="lv-LV"/>
          </a:p>
        </p:txBody>
      </p:sp>
      <p:sp>
        <p:nvSpPr>
          <p:cNvPr id="19" name="Shape 17"/>
          <p:cNvSpPr/>
          <p:nvPr/>
        </p:nvSpPr>
        <p:spPr>
          <a:xfrm>
            <a:off x="438912" y="2999232"/>
            <a:ext cx="54864" cy="2450592"/>
          </a:xfrm>
          <a:prstGeom prst="rect">
            <a:avLst/>
          </a:prstGeom>
          <a:solidFill>
            <a:srgbClr val="2C6E9F"/>
          </a:solidFill>
          <a:ln w="12700">
            <a:solidFill>
              <a:srgbClr val="2C6E9F"/>
            </a:solidFill>
            <a:prstDash val="solid"/>
          </a:ln>
        </p:spPr>
        <p:txBody>
          <a:bodyPr/>
          <a:lstStyle/>
          <a:p>
            <a:endParaRPr lang="lv-LV"/>
          </a:p>
        </p:txBody>
      </p:sp>
      <p:sp>
        <p:nvSpPr>
          <p:cNvPr id="20" name="Text 18"/>
          <p:cNvSpPr/>
          <p:nvPr/>
        </p:nvSpPr>
        <p:spPr>
          <a:xfrm>
            <a:off x="612648" y="3127248"/>
            <a:ext cx="513892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Kodēšanas princips</a:t>
            </a:r>
            <a:endParaRPr lang="en-US" sz="2000" dirty="0"/>
          </a:p>
        </p:txBody>
      </p:sp>
      <p:sp>
        <p:nvSpPr>
          <p:cNvPr id="21" name="Text 19"/>
          <p:cNvSpPr/>
          <p:nvPr/>
        </p:nvSpPr>
        <p:spPr>
          <a:xfrm>
            <a:off x="612648" y="3529584"/>
            <a:ext cx="5129784" cy="1792224"/>
          </a:xfrm>
          <a:prstGeom prst="rect">
            <a:avLst/>
          </a:prstGeom>
          <a:noFill/>
          <a:ln/>
        </p:spPr>
        <p:txBody>
          <a:bodyPr wrap="square" lIns="254" tIns="254" rIns="254" bIns="254" rtlCol="0" anchor="t">
            <a:normAutofit/>
          </a:bodyPr>
          <a:lstStyle/>
          <a:p>
            <a:pPr marL="0" indent="0">
              <a:buNone/>
            </a:pPr>
            <a:r>
              <a:rPr lang="en-US" sz="1800" dirty="0">
                <a:solidFill>
                  <a:srgbClr val="24323F"/>
                </a:solidFill>
                <a:latin typeface="Aptos" pitchFamily="34" charset="0"/>
                <a:ea typeface="Aptos" pitchFamily="34" charset="-122"/>
                <a:cs typeface="Aptos" pitchFamily="34" charset="-120"/>
              </a:rPr>
              <a:t>Vienā komentārā varēja identificēt vairākas tēmas. Gala ziņojumā izmantoti manuāli pārskatīti tematiskās kodēšanas rezultāti. Procenti aprēķināti pret saturisko komentāru skaitu attiecīgajā atvērtajā laukā.</a:t>
            </a:r>
            <a:endParaRPr lang="en-US" sz="1800" dirty="0"/>
          </a:p>
        </p:txBody>
      </p:sp>
      <p:sp>
        <p:nvSpPr>
          <p:cNvPr id="22" name="Shape 20"/>
          <p:cNvSpPr/>
          <p:nvPr/>
        </p:nvSpPr>
        <p:spPr>
          <a:xfrm>
            <a:off x="6126480" y="2999232"/>
            <a:ext cx="5623560" cy="2450592"/>
          </a:xfrm>
          <a:prstGeom prst="roundRect">
            <a:avLst>
              <a:gd name="adj" fmla="val 2612"/>
            </a:avLst>
          </a:prstGeom>
          <a:solidFill>
            <a:srgbClr val="FAEFE5"/>
          </a:solidFill>
          <a:ln w="12700">
            <a:solidFill>
              <a:srgbClr val="D6E1EA"/>
            </a:solidFill>
            <a:prstDash val="solid"/>
          </a:ln>
        </p:spPr>
        <p:txBody>
          <a:bodyPr/>
          <a:lstStyle/>
          <a:p>
            <a:endParaRPr lang="lv-LV"/>
          </a:p>
        </p:txBody>
      </p:sp>
      <p:sp>
        <p:nvSpPr>
          <p:cNvPr id="23" name="Shape 21"/>
          <p:cNvSpPr/>
          <p:nvPr/>
        </p:nvSpPr>
        <p:spPr>
          <a:xfrm>
            <a:off x="6126480" y="2999232"/>
            <a:ext cx="54864" cy="2450592"/>
          </a:xfrm>
          <a:prstGeom prst="rect">
            <a:avLst/>
          </a:prstGeom>
          <a:solidFill>
            <a:srgbClr val="C9793C"/>
          </a:solidFill>
          <a:ln w="12700">
            <a:solidFill>
              <a:srgbClr val="C9793C"/>
            </a:solidFill>
            <a:prstDash val="solid"/>
          </a:ln>
        </p:spPr>
        <p:txBody>
          <a:bodyPr/>
          <a:lstStyle/>
          <a:p>
            <a:endParaRPr lang="lv-LV"/>
          </a:p>
        </p:txBody>
      </p:sp>
      <p:sp>
        <p:nvSpPr>
          <p:cNvPr id="24" name="Text 22"/>
          <p:cNvSpPr/>
          <p:nvPr/>
        </p:nvSpPr>
        <p:spPr>
          <a:xfrm>
            <a:off x="6300216" y="3127248"/>
            <a:ext cx="532180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Interpretācijas robeža</a:t>
            </a:r>
            <a:endParaRPr lang="en-US" sz="2000" dirty="0"/>
          </a:p>
        </p:txBody>
      </p:sp>
      <p:sp>
        <p:nvSpPr>
          <p:cNvPr id="25" name="Text 23"/>
          <p:cNvSpPr/>
          <p:nvPr/>
        </p:nvSpPr>
        <p:spPr>
          <a:xfrm>
            <a:off x="6300216" y="3529584"/>
            <a:ext cx="5312664" cy="1792224"/>
          </a:xfrm>
          <a:prstGeom prst="rect">
            <a:avLst/>
          </a:prstGeom>
          <a:noFill/>
          <a:ln/>
        </p:spPr>
        <p:txBody>
          <a:bodyPr wrap="square" lIns="254" tIns="254" rIns="254" bIns="254" rtlCol="0" anchor="t">
            <a:normAutofit/>
          </a:bodyPr>
          <a:lstStyle/>
          <a:p>
            <a:pPr marL="0" indent="0">
              <a:buNone/>
            </a:pPr>
            <a:r>
              <a:rPr lang="en-US" sz="1780" dirty="0">
                <a:solidFill>
                  <a:srgbClr val="24323F"/>
                </a:solidFill>
                <a:latin typeface="Aptos" pitchFamily="34" charset="0"/>
                <a:ea typeface="Aptos" pitchFamily="34" charset="-122"/>
                <a:cs typeface="Aptos" pitchFamily="34" charset="-120"/>
              </a:rPr>
              <a:t>Tematisko minējumu procentu summa var pārsniegt 100 %. Tematiskie kodi nav savstarpēji izslēdzoši un nav interpretējami kā problēmas izplatības rādītāji populācijā. Metodoloģijas stiprināšanai ieteicama neatkarīga otrā kodētāja pārbaude.</a:t>
            </a:r>
            <a:endParaRPr lang="en-US" sz="1780" dirty="0"/>
          </a:p>
        </p:txBody>
      </p:sp>
      <p:sp>
        <p:nvSpPr>
          <p:cNvPr id="26"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Pacientu ieteikto uzlabojumu galvenās tēmas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Visbiežāk pacienti lūdz skaidrāku ceļu, empātisku komunikāciju un labāku pieejamību</a:t>
            </a:r>
            <a:endParaRPr lang="en-US" sz="1650" dirty="0"/>
          </a:p>
        </p:txBody>
      </p:sp>
      <p:sp>
        <p:nvSpPr>
          <p:cNvPr id="4" name="Shape 2"/>
          <p:cNvSpPr/>
          <p:nvPr/>
        </p:nvSpPr>
        <p:spPr>
          <a:xfrm>
            <a:off x="438912" y="1005840"/>
            <a:ext cx="1572768" cy="256032"/>
          </a:xfrm>
          <a:prstGeom prst="roundRect">
            <a:avLst>
              <a:gd name="adj" fmla="val 21429"/>
            </a:avLst>
          </a:prstGeom>
          <a:solidFill>
            <a:srgbClr val="2C6E9F"/>
          </a:solidFill>
          <a:ln w="12700">
            <a:solidFill>
              <a:srgbClr val="2C6E9F"/>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PACIENTU IETEIKUMI</a:t>
            </a:r>
            <a:endParaRPr lang="en-US" sz="950" dirty="0"/>
          </a:p>
        </p:txBody>
      </p:sp>
      <p:sp>
        <p:nvSpPr>
          <p:cNvPr id="6" name="Shape 4"/>
          <p:cNvSpPr/>
          <p:nvPr/>
        </p:nvSpPr>
        <p:spPr>
          <a:xfrm>
            <a:off x="438912" y="1417320"/>
            <a:ext cx="7863840" cy="4407408"/>
          </a:xfrm>
          <a:prstGeom prst="roundRect">
            <a:avLst>
              <a:gd name="adj" fmla="val 1452"/>
            </a:avLst>
          </a:prstGeom>
          <a:solidFill>
            <a:srgbClr val="FFFFFF"/>
          </a:solidFill>
          <a:ln w="12700">
            <a:solidFill>
              <a:srgbClr val="D6E1EA"/>
            </a:solidFill>
            <a:prstDash val="solid"/>
          </a:ln>
        </p:spPr>
        <p:txBody>
          <a:bodyPr/>
          <a:lstStyle/>
          <a:p>
            <a:endParaRPr lang="lv-LV"/>
          </a:p>
        </p:txBody>
      </p:sp>
      <p:sp>
        <p:nvSpPr>
          <p:cNvPr id="7" name="Text 5"/>
          <p:cNvSpPr/>
          <p:nvPr/>
        </p:nvSpPr>
        <p:spPr>
          <a:xfrm>
            <a:off x="603504" y="1527048"/>
            <a:ext cx="7534656" cy="201168"/>
          </a:xfrm>
          <a:prstGeom prst="rect">
            <a:avLst/>
          </a:prstGeom>
          <a:noFill/>
          <a:ln/>
        </p:spPr>
        <p:txBody>
          <a:bodyPr wrap="square" lIns="0" tIns="0" rIns="0" bIns="0" rtlCol="0" anchor="ctr">
            <a:normAutofit/>
          </a:bodyPr>
          <a:lstStyle/>
          <a:p>
            <a:pPr marL="0" indent="0">
              <a:buNone/>
            </a:pPr>
            <a:r>
              <a:rPr lang="en-US" sz="1250" b="1" dirty="0">
                <a:solidFill>
                  <a:srgbClr val="66727F"/>
                </a:solidFill>
                <a:latin typeface="Aptos" pitchFamily="34" charset="0"/>
                <a:ea typeface="Aptos" pitchFamily="34" charset="-122"/>
                <a:cs typeface="Aptos" pitchFamily="34" charset="-120"/>
              </a:rPr>
              <a:t>6. attēls. Pacientu ieteikto uzlabojumu galvenās tēmas</a:t>
            </a:r>
            <a:endParaRPr lang="en-US" sz="1250" dirty="0"/>
          </a:p>
        </p:txBody>
      </p:sp>
      <p:pic>
        <p:nvPicPr>
          <p:cNvPr id="8" name="Image 0" descr="/mnt/data/report_media/word/media/image6.png"/>
          <p:cNvPicPr>
            <a:picLocks noChangeAspect="1"/>
          </p:cNvPicPr>
          <p:nvPr/>
        </p:nvPicPr>
        <p:blipFill>
          <a:blip r:embed="rId3"/>
          <a:stretch>
            <a:fillRect/>
          </a:stretch>
        </p:blipFill>
        <p:spPr>
          <a:xfrm>
            <a:off x="821487" y="1709928"/>
            <a:ext cx="7098690" cy="3986784"/>
          </a:xfrm>
          <a:prstGeom prst="rect">
            <a:avLst/>
          </a:prstGeom>
        </p:spPr>
      </p:pic>
      <p:sp>
        <p:nvSpPr>
          <p:cNvPr id="9" name="Shape 6"/>
          <p:cNvSpPr/>
          <p:nvPr/>
        </p:nvSpPr>
        <p:spPr>
          <a:xfrm>
            <a:off x="8558784" y="1508760"/>
            <a:ext cx="3191256" cy="1207008"/>
          </a:xfrm>
          <a:prstGeom prst="roundRect">
            <a:avLst>
              <a:gd name="adj" fmla="val 5303"/>
            </a:avLst>
          </a:prstGeom>
          <a:solidFill>
            <a:srgbClr val="FFFFFF"/>
          </a:solidFill>
          <a:ln w="12700">
            <a:solidFill>
              <a:srgbClr val="D6E1EA"/>
            </a:solidFill>
            <a:prstDash val="solid"/>
          </a:ln>
        </p:spPr>
        <p:txBody>
          <a:bodyPr/>
          <a:lstStyle/>
          <a:p>
            <a:endParaRPr lang="lv-LV"/>
          </a:p>
        </p:txBody>
      </p:sp>
      <p:sp>
        <p:nvSpPr>
          <p:cNvPr id="10" name="Shape 7"/>
          <p:cNvSpPr/>
          <p:nvPr/>
        </p:nvSpPr>
        <p:spPr>
          <a:xfrm>
            <a:off x="8558784" y="1508760"/>
            <a:ext cx="54864" cy="1207008"/>
          </a:xfrm>
          <a:prstGeom prst="rect">
            <a:avLst/>
          </a:prstGeom>
          <a:solidFill>
            <a:srgbClr val="2C6E9F"/>
          </a:solidFill>
          <a:ln w="12700">
            <a:solidFill>
              <a:srgbClr val="2C6E9F"/>
            </a:solidFill>
            <a:prstDash val="solid"/>
          </a:ln>
        </p:spPr>
        <p:txBody>
          <a:bodyPr/>
          <a:lstStyle/>
          <a:p>
            <a:endParaRPr lang="lv-LV"/>
          </a:p>
        </p:txBody>
      </p:sp>
      <p:sp>
        <p:nvSpPr>
          <p:cNvPr id="11" name="Text 8"/>
          <p:cNvSpPr/>
          <p:nvPr/>
        </p:nvSpPr>
        <p:spPr>
          <a:xfrm>
            <a:off x="8723376" y="1636776"/>
            <a:ext cx="2916936"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C6E9F"/>
                </a:solidFill>
                <a:latin typeface="Aptos Display" pitchFamily="34" charset="0"/>
                <a:ea typeface="Aptos Display" pitchFamily="34" charset="-122"/>
                <a:cs typeface="Aptos Display" pitchFamily="34" charset="-120"/>
              </a:rPr>
              <a:t>30,2 %</a:t>
            </a:r>
            <a:endParaRPr lang="en-US" sz="2400" dirty="0"/>
          </a:p>
        </p:txBody>
      </p:sp>
      <p:sp>
        <p:nvSpPr>
          <p:cNvPr id="12" name="Text 9"/>
          <p:cNvSpPr/>
          <p:nvPr/>
        </p:nvSpPr>
        <p:spPr>
          <a:xfrm>
            <a:off x="8723376" y="2039112"/>
            <a:ext cx="2935224" cy="54864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skaidrāka informācija un vienots pacienta ceļa apraksts</a:t>
            </a:r>
            <a:endParaRPr lang="en-US" sz="1320" dirty="0"/>
          </a:p>
        </p:txBody>
      </p:sp>
      <p:sp>
        <p:nvSpPr>
          <p:cNvPr id="13" name="Shape 10"/>
          <p:cNvSpPr/>
          <p:nvPr/>
        </p:nvSpPr>
        <p:spPr>
          <a:xfrm>
            <a:off x="8558784" y="2871216"/>
            <a:ext cx="3191256" cy="1207008"/>
          </a:xfrm>
          <a:prstGeom prst="roundRect">
            <a:avLst>
              <a:gd name="adj" fmla="val 5303"/>
            </a:avLst>
          </a:prstGeom>
          <a:solidFill>
            <a:srgbClr val="FFFFFF"/>
          </a:solidFill>
          <a:ln w="12700">
            <a:solidFill>
              <a:srgbClr val="D6E1EA"/>
            </a:solidFill>
            <a:prstDash val="solid"/>
          </a:ln>
        </p:spPr>
        <p:txBody>
          <a:bodyPr/>
          <a:lstStyle/>
          <a:p>
            <a:endParaRPr lang="lv-LV"/>
          </a:p>
        </p:txBody>
      </p:sp>
      <p:sp>
        <p:nvSpPr>
          <p:cNvPr id="14" name="Shape 11"/>
          <p:cNvSpPr/>
          <p:nvPr/>
        </p:nvSpPr>
        <p:spPr>
          <a:xfrm>
            <a:off x="8558784" y="2871216"/>
            <a:ext cx="54864" cy="1207008"/>
          </a:xfrm>
          <a:prstGeom prst="rect">
            <a:avLst/>
          </a:prstGeom>
          <a:solidFill>
            <a:srgbClr val="2F7F7B"/>
          </a:solidFill>
          <a:ln w="12700">
            <a:solidFill>
              <a:srgbClr val="2F7F7B"/>
            </a:solidFill>
            <a:prstDash val="solid"/>
          </a:ln>
        </p:spPr>
        <p:txBody>
          <a:bodyPr/>
          <a:lstStyle/>
          <a:p>
            <a:endParaRPr lang="lv-LV"/>
          </a:p>
        </p:txBody>
      </p:sp>
      <p:sp>
        <p:nvSpPr>
          <p:cNvPr id="15" name="Text 12"/>
          <p:cNvSpPr/>
          <p:nvPr/>
        </p:nvSpPr>
        <p:spPr>
          <a:xfrm>
            <a:off x="8723376" y="2999232"/>
            <a:ext cx="2916936"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2F7F7B"/>
                </a:solidFill>
                <a:latin typeface="Aptos Display" pitchFamily="34" charset="0"/>
                <a:ea typeface="Aptos Display" pitchFamily="34" charset="-122"/>
                <a:cs typeface="Aptos Display" pitchFamily="34" charset="-120"/>
              </a:rPr>
              <a:t>25,6 %</a:t>
            </a:r>
            <a:endParaRPr lang="en-US" sz="2400" dirty="0"/>
          </a:p>
        </p:txBody>
      </p:sp>
      <p:sp>
        <p:nvSpPr>
          <p:cNvPr id="16" name="Text 13"/>
          <p:cNvSpPr/>
          <p:nvPr/>
        </p:nvSpPr>
        <p:spPr>
          <a:xfrm>
            <a:off x="8723376" y="3401568"/>
            <a:ext cx="2935224" cy="54864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empātija un pacientcentrēta komunikācija</a:t>
            </a:r>
            <a:endParaRPr lang="en-US" sz="1320" dirty="0"/>
          </a:p>
        </p:txBody>
      </p:sp>
      <p:sp>
        <p:nvSpPr>
          <p:cNvPr id="17" name="Shape 14"/>
          <p:cNvSpPr/>
          <p:nvPr/>
        </p:nvSpPr>
        <p:spPr>
          <a:xfrm>
            <a:off x="8558784" y="4233672"/>
            <a:ext cx="3191256" cy="1207008"/>
          </a:xfrm>
          <a:prstGeom prst="roundRect">
            <a:avLst>
              <a:gd name="adj" fmla="val 5303"/>
            </a:avLst>
          </a:prstGeom>
          <a:solidFill>
            <a:srgbClr val="FFFFFF"/>
          </a:solidFill>
          <a:ln w="12700">
            <a:solidFill>
              <a:srgbClr val="D6E1EA"/>
            </a:solidFill>
            <a:prstDash val="solid"/>
          </a:ln>
        </p:spPr>
        <p:txBody>
          <a:bodyPr/>
          <a:lstStyle/>
          <a:p>
            <a:endParaRPr lang="lv-LV"/>
          </a:p>
        </p:txBody>
      </p:sp>
      <p:sp>
        <p:nvSpPr>
          <p:cNvPr id="18" name="Shape 15"/>
          <p:cNvSpPr/>
          <p:nvPr/>
        </p:nvSpPr>
        <p:spPr>
          <a:xfrm>
            <a:off x="8558784" y="4233672"/>
            <a:ext cx="54864" cy="1207008"/>
          </a:xfrm>
          <a:prstGeom prst="rect">
            <a:avLst/>
          </a:prstGeom>
          <a:solidFill>
            <a:srgbClr val="C9793C"/>
          </a:solidFill>
          <a:ln w="12700">
            <a:solidFill>
              <a:srgbClr val="C9793C"/>
            </a:solidFill>
            <a:prstDash val="solid"/>
          </a:ln>
        </p:spPr>
        <p:txBody>
          <a:bodyPr/>
          <a:lstStyle/>
          <a:p>
            <a:endParaRPr lang="lv-LV"/>
          </a:p>
        </p:txBody>
      </p:sp>
      <p:sp>
        <p:nvSpPr>
          <p:cNvPr id="19" name="Text 16"/>
          <p:cNvSpPr/>
          <p:nvPr/>
        </p:nvSpPr>
        <p:spPr>
          <a:xfrm>
            <a:off x="8723376" y="4361688"/>
            <a:ext cx="2916936"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C9793C"/>
                </a:solidFill>
                <a:latin typeface="Aptos Display" pitchFamily="34" charset="0"/>
                <a:ea typeface="Aptos Display" pitchFamily="34" charset="-122"/>
                <a:cs typeface="Aptos Display" pitchFamily="34" charset="-120"/>
              </a:rPr>
              <a:t>24,4 %</a:t>
            </a:r>
            <a:endParaRPr lang="en-US" sz="2400" dirty="0"/>
          </a:p>
        </p:txBody>
      </p:sp>
      <p:sp>
        <p:nvSpPr>
          <p:cNvPr id="20" name="Text 17"/>
          <p:cNvSpPr/>
          <p:nvPr/>
        </p:nvSpPr>
        <p:spPr>
          <a:xfrm>
            <a:off x="8723376" y="4764024"/>
            <a:ext cx="2935224" cy="548640"/>
          </a:xfrm>
          <a:prstGeom prst="rect">
            <a:avLst/>
          </a:prstGeom>
          <a:noFill/>
          <a:ln/>
        </p:spPr>
        <p:txBody>
          <a:bodyPr wrap="square" lIns="254" tIns="254" rIns="254" bIns="254" rtlCol="0" anchor="ctr">
            <a:normAutofit/>
          </a:bodyPr>
          <a:lstStyle/>
          <a:p>
            <a:pPr marL="0" indent="0">
              <a:buNone/>
            </a:pPr>
            <a:r>
              <a:rPr lang="en-US" sz="1320" dirty="0">
                <a:solidFill>
                  <a:srgbClr val="24323F"/>
                </a:solidFill>
                <a:latin typeface="Aptos" pitchFamily="34" charset="0"/>
                <a:ea typeface="Aptos" pitchFamily="34" charset="-122"/>
                <a:cs typeface="Aptos" pitchFamily="34" charset="-120"/>
              </a:rPr>
              <a:t>īsāks gaidīšanas laiks un labāka pieejamība</a:t>
            </a:r>
            <a:endParaRPr lang="en-US" sz="132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Kvalitatīvā kodējuma detalizācija</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Negatīvā pieredze, pozitīvā pieredze un pacientu priekšlikumi izgaismo atšķirīgus ceļa aspektus</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TEMATISKĀ ANALĪZE</a:t>
            </a:r>
            <a:endParaRPr lang="en-US" sz="950" dirty="0"/>
          </a:p>
        </p:txBody>
      </p:sp>
      <p:sp>
        <p:nvSpPr>
          <p:cNvPr id="6" name="Shape 4"/>
          <p:cNvSpPr/>
          <p:nvPr/>
        </p:nvSpPr>
        <p:spPr>
          <a:xfrm>
            <a:off x="438912" y="1444752"/>
            <a:ext cx="3703320" cy="4526280"/>
          </a:xfrm>
          <a:prstGeom prst="roundRect">
            <a:avLst>
              <a:gd name="adj" fmla="val 1728"/>
            </a:avLst>
          </a:prstGeom>
          <a:solidFill>
            <a:srgbClr val="F8EAEA"/>
          </a:solidFill>
          <a:ln w="12700">
            <a:solidFill>
              <a:srgbClr val="D6E1EA"/>
            </a:solidFill>
            <a:prstDash val="solid"/>
          </a:ln>
        </p:spPr>
        <p:txBody>
          <a:bodyPr/>
          <a:lstStyle/>
          <a:p>
            <a:endParaRPr lang="lv-LV"/>
          </a:p>
        </p:txBody>
      </p:sp>
      <p:sp>
        <p:nvSpPr>
          <p:cNvPr id="7" name="Shape 5"/>
          <p:cNvSpPr/>
          <p:nvPr/>
        </p:nvSpPr>
        <p:spPr>
          <a:xfrm>
            <a:off x="438912" y="1444752"/>
            <a:ext cx="54864" cy="4526280"/>
          </a:xfrm>
          <a:prstGeom prst="rect">
            <a:avLst/>
          </a:prstGeom>
          <a:solidFill>
            <a:srgbClr val="B84A4A"/>
          </a:solidFill>
          <a:ln w="12700">
            <a:solidFill>
              <a:srgbClr val="B84A4A"/>
            </a:solidFill>
            <a:prstDash val="solid"/>
          </a:ln>
        </p:spPr>
        <p:txBody>
          <a:bodyPr/>
          <a:lstStyle/>
          <a:p>
            <a:endParaRPr lang="lv-LV"/>
          </a:p>
        </p:txBody>
      </p:sp>
      <p:sp>
        <p:nvSpPr>
          <p:cNvPr id="8" name="Text 6"/>
          <p:cNvSpPr/>
          <p:nvPr/>
        </p:nvSpPr>
        <p:spPr>
          <a:xfrm>
            <a:off x="612648" y="1572768"/>
            <a:ext cx="3401568" cy="310896"/>
          </a:xfrm>
          <a:prstGeom prst="rect">
            <a:avLst/>
          </a:prstGeom>
          <a:noFill/>
          <a:ln/>
        </p:spPr>
        <p:txBody>
          <a:bodyPr wrap="square" lIns="0" tIns="0" rIns="0" bIns="0" rtlCol="0" anchor="ctr">
            <a:normAutofit fontScale="85000"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Negatīvā pieredze — biežākās tēmas</a:t>
            </a:r>
            <a:endParaRPr lang="en-US" sz="2000" dirty="0"/>
          </a:p>
        </p:txBody>
      </p:sp>
      <p:sp>
        <p:nvSpPr>
          <p:cNvPr id="9" name="Text 7"/>
          <p:cNvSpPr/>
          <p:nvPr/>
        </p:nvSpPr>
        <p:spPr>
          <a:xfrm>
            <a:off x="630936" y="2002536"/>
            <a:ext cx="3355848" cy="3849624"/>
          </a:xfrm>
          <a:prstGeom prst="rect">
            <a:avLst/>
          </a:prstGeom>
          <a:noFill/>
          <a:ln/>
        </p:spPr>
        <p:txBody>
          <a:bodyPr wrap="square" lIns="254" tIns="254" rIns="254" bIns="254" rtlCol="0" anchor="ctr">
            <a:normAutofit/>
          </a:bodyPr>
          <a:lstStyle/>
          <a:p>
            <a:pPr marL="203200" indent="-203200">
              <a:buSzPct val="100000"/>
              <a:buChar char="•"/>
            </a:pPr>
            <a:r>
              <a:rPr lang="en-US" sz="1570" dirty="0">
                <a:solidFill>
                  <a:srgbClr val="24323F"/>
                </a:solidFill>
                <a:latin typeface="Aptos" pitchFamily="34" charset="0"/>
                <a:ea typeface="Aptos" pitchFamily="34" charset="-122"/>
                <a:cs typeface="Aptos" pitchFamily="34" charset="-120"/>
              </a:rPr>
              <a:t>Gaidīšana un pakalpojumu pieejamība — 86</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Diagnozes un rezultātu paziņošana — 62</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Attieksme, iejūtība un privātums — 47</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Informācijas trūkums / neskaidrs maršruts — 36</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Ģimenes ārsta reakcija / nosūtījumu process — 27</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Psiholoģiskais un emocionālais atbalsts — 23</a:t>
            </a:r>
            <a:endParaRPr lang="en-US" sz="1570" dirty="0"/>
          </a:p>
        </p:txBody>
      </p:sp>
      <p:sp>
        <p:nvSpPr>
          <p:cNvPr id="10" name="Shape 8"/>
          <p:cNvSpPr/>
          <p:nvPr/>
        </p:nvSpPr>
        <p:spPr>
          <a:xfrm>
            <a:off x="4242816" y="1444752"/>
            <a:ext cx="3703320" cy="4526280"/>
          </a:xfrm>
          <a:prstGeom prst="roundRect">
            <a:avLst>
              <a:gd name="adj" fmla="val 1728"/>
            </a:avLst>
          </a:prstGeom>
          <a:solidFill>
            <a:srgbClr val="E8F4EE"/>
          </a:solidFill>
          <a:ln w="12700">
            <a:solidFill>
              <a:srgbClr val="D6E1EA"/>
            </a:solidFill>
            <a:prstDash val="solid"/>
          </a:ln>
        </p:spPr>
        <p:txBody>
          <a:bodyPr/>
          <a:lstStyle/>
          <a:p>
            <a:endParaRPr lang="lv-LV"/>
          </a:p>
        </p:txBody>
      </p:sp>
      <p:sp>
        <p:nvSpPr>
          <p:cNvPr id="11" name="Shape 9"/>
          <p:cNvSpPr/>
          <p:nvPr/>
        </p:nvSpPr>
        <p:spPr>
          <a:xfrm>
            <a:off x="4242816" y="1444752"/>
            <a:ext cx="54864" cy="4526280"/>
          </a:xfrm>
          <a:prstGeom prst="rect">
            <a:avLst/>
          </a:prstGeom>
          <a:solidFill>
            <a:srgbClr val="2F7D5B"/>
          </a:solidFill>
          <a:ln w="12700">
            <a:solidFill>
              <a:srgbClr val="2F7D5B"/>
            </a:solidFill>
            <a:prstDash val="solid"/>
          </a:ln>
        </p:spPr>
        <p:txBody>
          <a:bodyPr/>
          <a:lstStyle/>
          <a:p>
            <a:endParaRPr lang="lv-LV"/>
          </a:p>
        </p:txBody>
      </p:sp>
      <p:sp>
        <p:nvSpPr>
          <p:cNvPr id="12" name="Text 10"/>
          <p:cNvSpPr/>
          <p:nvPr/>
        </p:nvSpPr>
        <p:spPr>
          <a:xfrm>
            <a:off x="4416552" y="1572768"/>
            <a:ext cx="3401568" cy="310896"/>
          </a:xfrm>
          <a:prstGeom prst="rect">
            <a:avLst/>
          </a:prstGeom>
          <a:noFill/>
          <a:ln/>
        </p:spPr>
        <p:txBody>
          <a:bodyPr wrap="square" lIns="0" tIns="0" rIns="0" bIns="0" rtlCol="0" anchor="ctr">
            <a:normAutofit fontScale="85000"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Pozitīvā pieredze — biežākās tēmas</a:t>
            </a:r>
            <a:endParaRPr lang="en-US" sz="2000" dirty="0"/>
          </a:p>
        </p:txBody>
      </p:sp>
      <p:sp>
        <p:nvSpPr>
          <p:cNvPr id="13" name="Text 11"/>
          <p:cNvSpPr/>
          <p:nvPr/>
        </p:nvSpPr>
        <p:spPr>
          <a:xfrm>
            <a:off x="4434840" y="2002536"/>
            <a:ext cx="3355848" cy="3849624"/>
          </a:xfrm>
          <a:prstGeom prst="rect">
            <a:avLst/>
          </a:prstGeom>
          <a:noFill/>
          <a:ln/>
        </p:spPr>
        <p:txBody>
          <a:bodyPr wrap="square" lIns="254" tIns="254" rIns="254" bIns="254" rtlCol="0" anchor="ctr">
            <a:normAutofit/>
          </a:bodyPr>
          <a:lstStyle/>
          <a:p>
            <a:pPr marL="203200" indent="-203200">
              <a:buSzPct val="100000"/>
              <a:buChar char="•"/>
            </a:pPr>
            <a:r>
              <a:rPr lang="en-US" sz="1570" dirty="0">
                <a:solidFill>
                  <a:srgbClr val="24323F"/>
                </a:solidFill>
                <a:latin typeface="Aptos" pitchFamily="34" charset="0"/>
                <a:ea typeface="Aptos" pitchFamily="34" charset="-122"/>
                <a:cs typeface="Aptos" pitchFamily="34" charset="-120"/>
              </a:rPr>
              <a:t>Profesionāla, iejūtīga un cieņpilna attieksme — 92</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Speciālistu kompetence un ārstēšanas kvalitāte — 58</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Skaidra komunikācija un informācija — 36</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Ātra diagnostika un Zaļā koridora darbība — 22</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Tuvinieku un pacientu organizāciju atbalsts — 21</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Komandas darbs un pēctecība — 10</a:t>
            </a:r>
            <a:endParaRPr lang="en-US" sz="1570" dirty="0"/>
          </a:p>
        </p:txBody>
      </p:sp>
      <p:sp>
        <p:nvSpPr>
          <p:cNvPr id="14" name="Shape 12"/>
          <p:cNvSpPr/>
          <p:nvPr/>
        </p:nvSpPr>
        <p:spPr>
          <a:xfrm>
            <a:off x="8046720" y="1444752"/>
            <a:ext cx="3703320" cy="4526280"/>
          </a:xfrm>
          <a:prstGeom prst="roundRect">
            <a:avLst>
              <a:gd name="adj" fmla="val 1728"/>
            </a:avLst>
          </a:prstGeom>
          <a:solidFill>
            <a:srgbClr val="EEF5FA"/>
          </a:solidFill>
          <a:ln w="12700">
            <a:solidFill>
              <a:srgbClr val="D6E1EA"/>
            </a:solidFill>
            <a:prstDash val="solid"/>
          </a:ln>
        </p:spPr>
        <p:txBody>
          <a:bodyPr/>
          <a:lstStyle/>
          <a:p>
            <a:endParaRPr lang="lv-LV"/>
          </a:p>
        </p:txBody>
      </p:sp>
      <p:sp>
        <p:nvSpPr>
          <p:cNvPr id="15" name="Shape 13"/>
          <p:cNvSpPr/>
          <p:nvPr/>
        </p:nvSpPr>
        <p:spPr>
          <a:xfrm>
            <a:off x="8046720" y="1444752"/>
            <a:ext cx="54864" cy="4526280"/>
          </a:xfrm>
          <a:prstGeom prst="rect">
            <a:avLst/>
          </a:prstGeom>
          <a:solidFill>
            <a:srgbClr val="2C6E9F"/>
          </a:solidFill>
          <a:ln w="12700">
            <a:solidFill>
              <a:srgbClr val="2C6E9F"/>
            </a:solidFill>
            <a:prstDash val="solid"/>
          </a:ln>
        </p:spPr>
        <p:txBody>
          <a:bodyPr/>
          <a:lstStyle/>
          <a:p>
            <a:endParaRPr lang="lv-LV"/>
          </a:p>
        </p:txBody>
      </p:sp>
      <p:sp>
        <p:nvSpPr>
          <p:cNvPr id="16" name="Text 14"/>
          <p:cNvSpPr/>
          <p:nvPr/>
        </p:nvSpPr>
        <p:spPr>
          <a:xfrm>
            <a:off x="8220456" y="1572768"/>
            <a:ext cx="3401568" cy="310896"/>
          </a:xfrm>
          <a:prstGeom prst="rect">
            <a:avLst/>
          </a:prstGeom>
          <a:noFill/>
          <a:ln/>
        </p:spPr>
        <p:txBody>
          <a:bodyPr wrap="square" lIns="0" tIns="0" rIns="0" bIns="0" rtlCol="0" anchor="ctr">
            <a:normAutofit fontScale="70000" lnSpcReduction="2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Pacientu priekšlikumi — biežākās tēmas</a:t>
            </a:r>
            <a:endParaRPr lang="en-US" sz="2000" dirty="0"/>
          </a:p>
        </p:txBody>
      </p:sp>
      <p:sp>
        <p:nvSpPr>
          <p:cNvPr id="17" name="Text 15"/>
          <p:cNvSpPr/>
          <p:nvPr/>
        </p:nvSpPr>
        <p:spPr>
          <a:xfrm>
            <a:off x="8238744" y="2002536"/>
            <a:ext cx="3355848" cy="3849624"/>
          </a:xfrm>
          <a:prstGeom prst="rect">
            <a:avLst/>
          </a:prstGeom>
          <a:noFill/>
          <a:ln/>
        </p:spPr>
        <p:txBody>
          <a:bodyPr wrap="square" lIns="254" tIns="254" rIns="254" bIns="254" rtlCol="0" anchor="ctr">
            <a:normAutofit/>
          </a:bodyPr>
          <a:lstStyle/>
          <a:p>
            <a:pPr marL="203200" indent="-203200">
              <a:buSzPct val="100000"/>
              <a:buChar char="•"/>
            </a:pPr>
            <a:r>
              <a:rPr lang="en-US" sz="1570" dirty="0">
                <a:solidFill>
                  <a:srgbClr val="24323F"/>
                </a:solidFill>
                <a:latin typeface="Aptos" pitchFamily="34" charset="0"/>
                <a:ea typeface="Aptos" pitchFamily="34" charset="-122"/>
                <a:cs typeface="Aptos" pitchFamily="34" charset="-120"/>
              </a:rPr>
              <a:t>Skaidrāka informācija / vienots ceļa apraksts — 78</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Empātija un pacientcentrēta komunikācija — 66</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Īsāks gaidīšanas laiks / pieejamība — 63</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Psiholoģiskais un emocionālais atbalsts — 53</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Atbalsta persona / tuvinieki — 22</a:t>
            </a:r>
            <a:endParaRPr lang="en-US" sz="1570" dirty="0"/>
          </a:p>
          <a:p>
            <a:pPr marL="203200" indent="-203200">
              <a:buSzPct val="100000"/>
              <a:buChar char="•"/>
            </a:pPr>
            <a:r>
              <a:rPr lang="en-US" sz="1570" dirty="0">
                <a:solidFill>
                  <a:srgbClr val="24323F"/>
                </a:solidFill>
                <a:latin typeface="Aptos" pitchFamily="34" charset="0"/>
                <a:ea typeface="Aptos" pitchFamily="34" charset="-122"/>
                <a:cs typeface="Aptos" pitchFamily="34" charset="-120"/>
              </a:rPr>
              <a:t>Ģimenes ārsta reakcija / nosūtījumu process — 19</a:t>
            </a:r>
            <a:endParaRPr lang="en-US" sz="157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Pacientu balss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Anonimizēti citāti ilustrē to, kā skaitļi izpaužas konkrētā pieredzē</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PACIENTU CITĀTI</a:t>
            </a:r>
            <a:endParaRPr lang="en-US" sz="950" dirty="0"/>
          </a:p>
        </p:txBody>
      </p:sp>
      <p:sp>
        <p:nvSpPr>
          <p:cNvPr id="6" name="Shape 4"/>
          <p:cNvSpPr/>
          <p:nvPr/>
        </p:nvSpPr>
        <p:spPr>
          <a:xfrm>
            <a:off x="438912" y="1481328"/>
            <a:ext cx="5440680" cy="1810512"/>
          </a:xfrm>
          <a:prstGeom prst="roundRect">
            <a:avLst>
              <a:gd name="adj" fmla="val 3535"/>
            </a:avLst>
          </a:prstGeom>
          <a:solidFill>
            <a:srgbClr val="EEF5FA"/>
          </a:solidFill>
          <a:ln w="12700">
            <a:solidFill>
              <a:srgbClr val="2C6E9F"/>
            </a:solidFill>
            <a:prstDash val="solid"/>
          </a:ln>
        </p:spPr>
        <p:txBody>
          <a:bodyPr/>
          <a:lstStyle/>
          <a:p>
            <a:endParaRPr lang="lv-LV"/>
          </a:p>
        </p:txBody>
      </p:sp>
      <p:sp>
        <p:nvSpPr>
          <p:cNvPr id="7" name="Text 5"/>
          <p:cNvSpPr/>
          <p:nvPr/>
        </p:nvSpPr>
        <p:spPr>
          <a:xfrm>
            <a:off x="603504" y="1527048"/>
            <a:ext cx="320040" cy="384048"/>
          </a:xfrm>
          <a:prstGeom prst="rect">
            <a:avLst/>
          </a:prstGeom>
          <a:noFill/>
          <a:ln/>
        </p:spPr>
        <p:txBody>
          <a:bodyPr wrap="square" lIns="0" tIns="0" rIns="0" bIns="0" rtlCol="0" anchor="ctr"/>
          <a:lstStyle/>
          <a:p>
            <a:pPr marL="0" indent="0">
              <a:buNone/>
            </a:pPr>
            <a:r>
              <a:rPr lang="en-US" sz="3400" b="1" dirty="0">
                <a:solidFill>
                  <a:srgbClr val="2C6E9F"/>
                </a:solidFill>
                <a:latin typeface="Georgia" pitchFamily="34" charset="0"/>
                <a:ea typeface="Georgia" pitchFamily="34" charset="-122"/>
                <a:cs typeface="Georgia" pitchFamily="34" charset="-120"/>
              </a:rPr>
              <a:t>“</a:t>
            </a:r>
            <a:endParaRPr lang="en-US" sz="3400" dirty="0"/>
          </a:p>
        </p:txBody>
      </p:sp>
      <p:sp>
        <p:nvSpPr>
          <p:cNvPr id="8" name="Text 6"/>
          <p:cNvSpPr/>
          <p:nvPr/>
        </p:nvSpPr>
        <p:spPr>
          <a:xfrm>
            <a:off x="950976" y="1709928"/>
            <a:ext cx="4645152" cy="786384"/>
          </a:xfrm>
          <a:prstGeom prst="rect">
            <a:avLst/>
          </a:prstGeom>
          <a:noFill/>
          <a:ln/>
        </p:spPr>
        <p:txBody>
          <a:bodyPr wrap="square" lIns="0" tIns="0" rIns="0" bIns="0" rtlCol="0" anchor="ctr">
            <a:normAutofit/>
          </a:bodyPr>
          <a:lstStyle/>
          <a:p>
            <a:pPr marL="0" indent="0">
              <a:buNone/>
            </a:pPr>
            <a:r>
              <a:rPr lang="en-US" sz="1720" i="1" dirty="0">
                <a:solidFill>
                  <a:srgbClr val="24323F"/>
                </a:solidFill>
                <a:latin typeface="Aptos" pitchFamily="34" charset="0"/>
                <a:ea typeface="Aptos" pitchFamily="34" charset="-122"/>
                <a:cs typeface="Aptos" pitchFamily="34" charset="-120"/>
              </a:rPr>
              <a:t>“Vēlētos kuratoru, kas varētu palīdzēt ar informāciju un pierakstiem pie ārstiem.”</a:t>
            </a:r>
            <a:endParaRPr lang="en-US" sz="1720" dirty="0"/>
          </a:p>
        </p:txBody>
      </p:sp>
      <p:sp>
        <p:nvSpPr>
          <p:cNvPr id="9" name="Text 7"/>
          <p:cNvSpPr/>
          <p:nvPr/>
        </p:nvSpPr>
        <p:spPr>
          <a:xfrm>
            <a:off x="950976" y="2724912"/>
            <a:ext cx="4645152" cy="256032"/>
          </a:xfrm>
          <a:prstGeom prst="rect">
            <a:avLst/>
          </a:prstGeom>
          <a:noFill/>
          <a:ln/>
        </p:spPr>
        <p:txBody>
          <a:bodyPr wrap="square" lIns="0" tIns="0" rIns="0" bIns="0" rtlCol="0" anchor="ctr"/>
          <a:lstStyle/>
          <a:p>
            <a:pPr marL="0" indent="0">
              <a:buNone/>
            </a:pPr>
            <a:r>
              <a:rPr lang="en-US" sz="1150" b="1" dirty="0">
                <a:solidFill>
                  <a:srgbClr val="2C6E9F"/>
                </a:solidFill>
                <a:latin typeface="Aptos" pitchFamily="34" charset="0"/>
                <a:ea typeface="Aptos" pitchFamily="34" charset="-122"/>
                <a:cs typeface="Aptos" pitchFamily="34" charset="-120"/>
              </a:rPr>
              <a:t>Pacienta maršruts</a:t>
            </a:r>
            <a:endParaRPr lang="en-US" sz="1150" dirty="0"/>
          </a:p>
        </p:txBody>
      </p:sp>
      <p:sp>
        <p:nvSpPr>
          <p:cNvPr id="10" name="Shape 8"/>
          <p:cNvSpPr/>
          <p:nvPr/>
        </p:nvSpPr>
        <p:spPr>
          <a:xfrm>
            <a:off x="6108192" y="1481328"/>
            <a:ext cx="5440680" cy="1810512"/>
          </a:xfrm>
          <a:prstGeom prst="roundRect">
            <a:avLst>
              <a:gd name="adj" fmla="val 3535"/>
            </a:avLst>
          </a:prstGeom>
          <a:solidFill>
            <a:srgbClr val="FAEFE5"/>
          </a:solidFill>
          <a:ln w="12700">
            <a:solidFill>
              <a:srgbClr val="C9793C"/>
            </a:solidFill>
            <a:prstDash val="solid"/>
          </a:ln>
        </p:spPr>
        <p:txBody>
          <a:bodyPr/>
          <a:lstStyle/>
          <a:p>
            <a:endParaRPr lang="lv-LV"/>
          </a:p>
        </p:txBody>
      </p:sp>
      <p:sp>
        <p:nvSpPr>
          <p:cNvPr id="11" name="Text 9"/>
          <p:cNvSpPr/>
          <p:nvPr/>
        </p:nvSpPr>
        <p:spPr>
          <a:xfrm>
            <a:off x="6272784" y="1527048"/>
            <a:ext cx="320040" cy="384048"/>
          </a:xfrm>
          <a:prstGeom prst="rect">
            <a:avLst/>
          </a:prstGeom>
          <a:noFill/>
          <a:ln/>
        </p:spPr>
        <p:txBody>
          <a:bodyPr wrap="square" lIns="0" tIns="0" rIns="0" bIns="0" rtlCol="0" anchor="ctr"/>
          <a:lstStyle/>
          <a:p>
            <a:pPr marL="0" indent="0">
              <a:buNone/>
            </a:pPr>
            <a:r>
              <a:rPr lang="en-US" sz="3400" b="1" dirty="0">
                <a:solidFill>
                  <a:srgbClr val="C9793C"/>
                </a:solidFill>
                <a:latin typeface="Georgia" pitchFamily="34" charset="0"/>
                <a:ea typeface="Georgia" pitchFamily="34" charset="-122"/>
                <a:cs typeface="Georgia" pitchFamily="34" charset="-120"/>
              </a:rPr>
              <a:t>“</a:t>
            </a:r>
            <a:endParaRPr lang="en-US" sz="3400" dirty="0"/>
          </a:p>
        </p:txBody>
      </p:sp>
      <p:sp>
        <p:nvSpPr>
          <p:cNvPr id="12" name="Text 10"/>
          <p:cNvSpPr/>
          <p:nvPr/>
        </p:nvSpPr>
        <p:spPr>
          <a:xfrm>
            <a:off x="6620256" y="1709928"/>
            <a:ext cx="4645152" cy="786384"/>
          </a:xfrm>
          <a:prstGeom prst="rect">
            <a:avLst/>
          </a:prstGeom>
          <a:noFill/>
          <a:ln/>
        </p:spPr>
        <p:txBody>
          <a:bodyPr wrap="square" lIns="0" tIns="0" rIns="0" bIns="0" rtlCol="0" anchor="ctr">
            <a:normAutofit/>
          </a:bodyPr>
          <a:lstStyle/>
          <a:p>
            <a:pPr marL="0" indent="0">
              <a:buNone/>
            </a:pPr>
            <a:r>
              <a:rPr lang="en-US" sz="1720" i="1" dirty="0">
                <a:solidFill>
                  <a:srgbClr val="24323F"/>
                </a:solidFill>
                <a:latin typeface="Aptos" pitchFamily="34" charset="0"/>
                <a:ea typeface="Aptos" pitchFamily="34" charset="-122"/>
                <a:cs typeface="Aptos" pitchFamily="34" charset="-120"/>
              </a:rPr>
              <a:t>“Atrast laiku pacientam, lai izstāstītu, kas tagad notiks, kas jādara un kur jāiet.”</a:t>
            </a:r>
            <a:endParaRPr lang="en-US" sz="1720" dirty="0"/>
          </a:p>
        </p:txBody>
      </p:sp>
      <p:sp>
        <p:nvSpPr>
          <p:cNvPr id="13" name="Text 11"/>
          <p:cNvSpPr/>
          <p:nvPr/>
        </p:nvSpPr>
        <p:spPr>
          <a:xfrm>
            <a:off x="6620256" y="2724912"/>
            <a:ext cx="4645152" cy="256032"/>
          </a:xfrm>
          <a:prstGeom prst="rect">
            <a:avLst/>
          </a:prstGeom>
          <a:noFill/>
          <a:ln/>
        </p:spPr>
        <p:txBody>
          <a:bodyPr wrap="square" lIns="0" tIns="0" rIns="0" bIns="0" rtlCol="0" anchor="ctr"/>
          <a:lstStyle/>
          <a:p>
            <a:pPr marL="0" indent="0">
              <a:buNone/>
            </a:pPr>
            <a:r>
              <a:rPr lang="en-US" sz="1150" b="1" dirty="0">
                <a:solidFill>
                  <a:srgbClr val="C9793C"/>
                </a:solidFill>
                <a:latin typeface="Aptos" pitchFamily="34" charset="0"/>
                <a:ea typeface="Aptos" pitchFamily="34" charset="-122"/>
                <a:cs typeface="Aptos" pitchFamily="34" charset="-120"/>
              </a:rPr>
              <a:t>Informācija pēc diagnozes</a:t>
            </a:r>
            <a:endParaRPr lang="en-US" sz="1150" dirty="0"/>
          </a:p>
        </p:txBody>
      </p:sp>
      <p:sp>
        <p:nvSpPr>
          <p:cNvPr id="14" name="Shape 12"/>
          <p:cNvSpPr/>
          <p:nvPr/>
        </p:nvSpPr>
        <p:spPr>
          <a:xfrm>
            <a:off x="438912" y="3621024"/>
            <a:ext cx="5440680" cy="1810512"/>
          </a:xfrm>
          <a:prstGeom prst="roundRect">
            <a:avLst>
              <a:gd name="adj" fmla="val 3535"/>
            </a:avLst>
          </a:prstGeom>
          <a:solidFill>
            <a:srgbClr val="E7F3F2"/>
          </a:solidFill>
          <a:ln w="12700">
            <a:solidFill>
              <a:srgbClr val="2F7F7B"/>
            </a:solidFill>
            <a:prstDash val="solid"/>
          </a:ln>
        </p:spPr>
        <p:txBody>
          <a:bodyPr/>
          <a:lstStyle/>
          <a:p>
            <a:endParaRPr lang="lv-LV"/>
          </a:p>
        </p:txBody>
      </p:sp>
      <p:sp>
        <p:nvSpPr>
          <p:cNvPr id="15" name="Text 13"/>
          <p:cNvSpPr/>
          <p:nvPr/>
        </p:nvSpPr>
        <p:spPr>
          <a:xfrm>
            <a:off x="603504" y="3666744"/>
            <a:ext cx="320040" cy="384048"/>
          </a:xfrm>
          <a:prstGeom prst="rect">
            <a:avLst/>
          </a:prstGeom>
          <a:noFill/>
          <a:ln/>
        </p:spPr>
        <p:txBody>
          <a:bodyPr wrap="square" lIns="0" tIns="0" rIns="0" bIns="0" rtlCol="0" anchor="ctr"/>
          <a:lstStyle/>
          <a:p>
            <a:pPr marL="0" indent="0">
              <a:buNone/>
            </a:pPr>
            <a:r>
              <a:rPr lang="en-US" sz="3400" b="1" dirty="0">
                <a:solidFill>
                  <a:srgbClr val="2F7F7B"/>
                </a:solidFill>
                <a:latin typeface="Georgia" pitchFamily="34" charset="0"/>
                <a:ea typeface="Georgia" pitchFamily="34" charset="-122"/>
                <a:cs typeface="Georgia" pitchFamily="34" charset="-120"/>
              </a:rPr>
              <a:t>“</a:t>
            </a:r>
            <a:endParaRPr lang="en-US" sz="3400" dirty="0"/>
          </a:p>
        </p:txBody>
      </p:sp>
      <p:sp>
        <p:nvSpPr>
          <p:cNvPr id="16" name="Text 14"/>
          <p:cNvSpPr/>
          <p:nvPr/>
        </p:nvSpPr>
        <p:spPr>
          <a:xfrm>
            <a:off x="950976" y="3849624"/>
            <a:ext cx="4645152" cy="786384"/>
          </a:xfrm>
          <a:prstGeom prst="rect">
            <a:avLst/>
          </a:prstGeom>
          <a:noFill/>
          <a:ln/>
        </p:spPr>
        <p:txBody>
          <a:bodyPr wrap="square" lIns="0" tIns="0" rIns="0" bIns="0" rtlCol="0" anchor="ctr">
            <a:normAutofit/>
          </a:bodyPr>
          <a:lstStyle/>
          <a:p>
            <a:pPr marL="0" indent="0">
              <a:buNone/>
            </a:pPr>
            <a:r>
              <a:rPr lang="en-US" sz="1720" i="1" dirty="0">
                <a:solidFill>
                  <a:srgbClr val="24323F"/>
                </a:solidFill>
                <a:latin typeface="Aptos" pitchFamily="34" charset="0"/>
                <a:ea typeface="Aptos" pitchFamily="34" charset="-122"/>
                <a:cs typeface="Aptos" pitchFamily="34" charset="-120"/>
              </a:rPr>
              <a:t>“Runāt ar pacientu skaidrā valodā un ar empātiju!”</a:t>
            </a:r>
            <a:endParaRPr lang="en-US" sz="1720" dirty="0"/>
          </a:p>
        </p:txBody>
      </p:sp>
      <p:sp>
        <p:nvSpPr>
          <p:cNvPr id="17" name="Text 15"/>
          <p:cNvSpPr/>
          <p:nvPr/>
        </p:nvSpPr>
        <p:spPr>
          <a:xfrm>
            <a:off x="950976" y="4864608"/>
            <a:ext cx="4645152" cy="256032"/>
          </a:xfrm>
          <a:prstGeom prst="rect">
            <a:avLst/>
          </a:prstGeom>
          <a:noFill/>
          <a:ln/>
        </p:spPr>
        <p:txBody>
          <a:bodyPr wrap="square" lIns="0" tIns="0" rIns="0" bIns="0" rtlCol="0" anchor="ctr"/>
          <a:lstStyle/>
          <a:p>
            <a:pPr marL="0" indent="0">
              <a:buNone/>
            </a:pPr>
            <a:r>
              <a:rPr lang="en-US" sz="1150" b="1" dirty="0">
                <a:solidFill>
                  <a:srgbClr val="2F7F7B"/>
                </a:solidFill>
                <a:latin typeface="Aptos" pitchFamily="34" charset="0"/>
                <a:ea typeface="Aptos" pitchFamily="34" charset="-122"/>
                <a:cs typeface="Aptos" pitchFamily="34" charset="-120"/>
              </a:rPr>
              <a:t>Komunikācija un empātija</a:t>
            </a:r>
            <a:endParaRPr lang="en-US" sz="1150" dirty="0"/>
          </a:p>
        </p:txBody>
      </p:sp>
      <p:sp>
        <p:nvSpPr>
          <p:cNvPr id="18" name="Shape 16"/>
          <p:cNvSpPr/>
          <p:nvPr/>
        </p:nvSpPr>
        <p:spPr>
          <a:xfrm>
            <a:off x="6108192" y="3621024"/>
            <a:ext cx="5440680" cy="1810512"/>
          </a:xfrm>
          <a:prstGeom prst="roundRect">
            <a:avLst>
              <a:gd name="adj" fmla="val 3535"/>
            </a:avLst>
          </a:prstGeom>
          <a:solidFill>
            <a:srgbClr val="E8F4EE"/>
          </a:solidFill>
          <a:ln w="12700">
            <a:solidFill>
              <a:srgbClr val="2F7D5B"/>
            </a:solidFill>
            <a:prstDash val="solid"/>
          </a:ln>
        </p:spPr>
        <p:txBody>
          <a:bodyPr/>
          <a:lstStyle/>
          <a:p>
            <a:endParaRPr lang="lv-LV"/>
          </a:p>
        </p:txBody>
      </p:sp>
      <p:sp>
        <p:nvSpPr>
          <p:cNvPr id="19" name="Text 17"/>
          <p:cNvSpPr/>
          <p:nvPr/>
        </p:nvSpPr>
        <p:spPr>
          <a:xfrm>
            <a:off x="6272784" y="3666744"/>
            <a:ext cx="320040" cy="384048"/>
          </a:xfrm>
          <a:prstGeom prst="rect">
            <a:avLst/>
          </a:prstGeom>
          <a:noFill/>
          <a:ln/>
        </p:spPr>
        <p:txBody>
          <a:bodyPr wrap="square" lIns="0" tIns="0" rIns="0" bIns="0" rtlCol="0" anchor="ctr"/>
          <a:lstStyle/>
          <a:p>
            <a:pPr marL="0" indent="0">
              <a:buNone/>
            </a:pPr>
            <a:r>
              <a:rPr lang="en-US" sz="3400" b="1" dirty="0">
                <a:solidFill>
                  <a:srgbClr val="2F7D5B"/>
                </a:solidFill>
                <a:latin typeface="Georgia" pitchFamily="34" charset="0"/>
                <a:ea typeface="Georgia" pitchFamily="34" charset="-122"/>
                <a:cs typeface="Georgia" pitchFamily="34" charset="-120"/>
              </a:rPr>
              <a:t>“</a:t>
            </a:r>
            <a:endParaRPr lang="en-US" sz="3400" dirty="0"/>
          </a:p>
        </p:txBody>
      </p:sp>
      <p:sp>
        <p:nvSpPr>
          <p:cNvPr id="20" name="Text 18"/>
          <p:cNvSpPr/>
          <p:nvPr/>
        </p:nvSpPr>
        <p:spPr>
          <a:xfrm>
            <a:off x="6620256" y="3849624"/>
            <a:ext cx="4645152" cy="786384"/>
          </a:xfrm>
          <a:prstGeom prst="rect">
            <a:avLst/>
          </a:prstGeom>
          <a:noFill/>
          <a:ln/>
        </p:spPr>
        <p:txBody>
          <a:bodyPr wrap="square" lIns="0" tIns="0" rIns="0" bIns="0" rtlCol="0" anchor="ctr">
            <a:normAutofit/>
          </a:bodyPr>
          <a:lstStyle/>
          <a:p>
            <a:pPr marL="0" indent="0">
              <a:buNone/>
            </a:pPr>
            <a:r>
              <a:rPr lang="en-US" sz="1720" i="1" dirty="0">
                <a:solidFill>
                  <a:srgbClr val="24323F"/>
                </a:solidFill>
                <a:latin typeface="Aptos" pitchFamily="34" charset="0"/>
                <a:ea typeface="Aptos" pitchFamily="34" charset="-122"/>
                <a:cs typeface="Aptos" pitchFamily="34" charset="-120"/>
              </a:rPr>
              <a:t>“Zaļais koridors un iespēja operatīvi veikt visus nepieciešamos izmeklējumus.”</a:t>
            </a:r>
            <a:endParaRPr lang="en-US" sz="1720" dirty="0"/>
          </a:p>
        </p:txBody>
      </p:sp>
      <p:sp>
        <p:nvSpPr>
          <p:cNvPr id="21" name="Text 19"/>
          <p:cNvSpPr/>
          <p:nvPr/>
        </p:nvSpPr>
        <p:spPr>
          <a:xfrm>
            <a:off x="6620256" y="4864608"/>
            <a:ext cx="4645152" cy="256032"/>
          </a:xfrm>
          <a:prstGeom prst="rect">
            <a:avLst/>
          </a:prstGeom>
          <a:noFill/>
          <a:ln/>
        </p:spPr>
        <p:txBody>
          <a:bodyPr wrap="square" lIns="0" tIns="0" rIns="0" bIns="0" rtlCol="0" anchor="ctr"/>
          <a:lstStyle/>
          <a:p>
            <a:pPr marL="0" indent="0">
              <a:buNone/>
            </a:pPr>
            <a:r>
              <a:rPr lang="en-US" sz="1150" b="1" dirty="0">
                <a:solidFill>
                  <a:srgbClr val="2F7D5B"/>
                </a:solidFill>
                <a:latin typeface="Aptos" pitchFamily="34" charset="0"/>
                <a:ea typeface="Aptos" pitchFamily="34" charset="-122"/>
                <a:cs typeface="Aptos" pitchFamily="34" charset="-120"/>
              </a:rPr>
              <a:t>Pozitīva pieredze</a:t>
            </a:r>
            <a:endParaRPr lang="en-US" sz="1150" dirty="0"/>
          </a:p>
        </p:txBody>
      </p:sp>
      <p:sp>
        <p:nvSpPr>
          <p:cNvPr id="22" name="Shape 20"/>
          <p:cNvSpPr/>
          <p:nvPr/>
        </p:nvSpPr>
        <p:spPr>
          <a:xfrm>
            <a:off x="1143000" y="5870448"/>
            <a:ext cx="9921240" cy="420624"/>
          </a:xfrm>
          <a:prstGeom prst="roundRect">
            <a:avLst>
              <a:gd name="adj" fmla="val 15217"/>
            </a:avLst>
          </a:prstGeom>
          <a:solidFill>
            <a:srgbClr val="F1F6FA"/>
          </a:solidFill>
          <a:ln w="12700">
            <a:solidFill>
              <a:srgbClr val="173B5E"/>
            </a:solidFill>
            <a:prstDash val="solid"/>
          </a:ln>
        </p:spPr>
        <p:txBody>
          <a:bodyPr/>
          <a:lstStyle/>
          <a:p>
            <a:endParaRPr lang="lv-LV"/>
          </a:p>
        </p:txBody>
      </p:sp>
      <p:sp>
        <p:nvSpPr>
          <p:cNvPr id="23" name="Text 21"/>
          <p:cNvSpPr/>
          <p:nvPr/>
        </p:nvSpPr>
        <p:spPr>
          <a:xfrm>
            <a:off x="1307592" y="5961888"/>
            <a:ext cx="9592056" cy="237744"/>
          </a:xfrm>
          <a:prstGeom prst="rect">
            <a:avLst/>
          </a:prstGeom>
          <a:noFill/>
          <a:ln/>
        </p:spPr>
        <p:txBody>
          <a:bodyPr wrap="square" lIns="0" tIns="0" rIns="0" bIns="0" rtlCol="0" anchor="ctr">
            <a:normAutofit/>
          </a:bodyPr>
          <a:lstStyle/>
          <a:p>
            <a:pPr marL="0" indent="0" algn="ctr">
              <a:buNone/>
            </a:pPr>
            <a:r>
              <a:rPr lang="en-US" sz="1350" b="1" dirty="0">
                <a:solidFill>
                  <a:srgbClr val="173B5E"/>
                </a:solidFill>
                <a:latin typeface="Aptos" pitchFamily="34" charset="0"/>
                <a:ea typeface="Aptos" pitchFamily="34" charset="-122"/>
                <a:cs typeface="Aptos" pitchFamily="34" charset="-120"/>
              </a:rPr>
              <a:t>Citāti ir ilustratīvi, nevis reprezentatīvi; no tiem nevar noteikt tēmas biežumu vai sistēmisku cēloni.</a:t>
            </a:r>
            <a:endParaRPr lang="en-US" sz="135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Galvenās stiprās puses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Pozitīvā pacientu pieredze ir resurss sistēmas pilnveidei</a:t>
            </a:r>
            <a:endParaRPr lang="en-US" sz="1650" dirty="0"/>
          </a:p>
        </p:txBody>
      </p:sp>
      <p:sp>
        <p:nvSpPr>
          <p:cNvPr id="4" name="Shape 2"/>
          <p:cNvSpPr/>
          <p:nvPr/>
        </p:nvSpPr>
        <p:spPr>
          <a:xfrm>
            <a:off x="438912" y="1005840"/>
            <a:ext cx="1572768" cy="256032"/>
          </a:xfrm>
          <a:prstGeom prst="roundRect">
            <a:avLst>
              <a:gd name="adj" fmla="val 21429"/>
            </a:avLst>
          </a:prstGeom>
          <a:solidFill>
            <a:srgbClr val="2F7D5B"/>
          </a:solidFill>
          <a:ln w="12700">
            <a:solidFill>
              <a:srgbClr val="2F7D5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STIPRĀS PUSES</a:t>
            </a:r>
            <a:endParaRPr lang="en-US" sz="950" dirty="0"/>
          </a:p>
        </p:txBody>
      </p:sp>
      <p:sp>
        <p:nvSpPr>
          <p:cNvPr id="6" name="Shape 4"/>
          <p:cNvSpPr/>
          <p:nvPr/>
        </p:nvSpPr>
        <p:spPr>
          <a:xfrm>
            <a:off x="438912" y="1444752"/>
            <a:ext cx="11311128" cy="804672"/>
          </a:xfrm>
          <a:prstGeom prst="roundRect">
            <a:avLst>
              <a:gd name="adj" fmla="val 7955"/>
            </a:avLst>
          </a:prstGeom>
          <a:solidFill>
            <a:srgbClr val="F8FBFD"/>
          </a:solidFill>
          <a:ln w="12700">
            <a:solidFill>
              <a:srgbClr val="D6E1EA"/>
            </a:solidFill>
            <a:prstDash val="solid"/>
          </a:ln>
        </p:spPr>
        <p:txBody>
          <a:bodyPr/>
          <a:lstStyle/>
          <a:p>
            <a:endParaRPr lang="lv-LV"/>
          </a:p>
        </p:txBody>
      </p:sp>
      <p:sp>
        <p:nvSpPr>
          <p:cNvPr id="7" name="Text 5"/>
          <p:cNvSpPr/>
          <p:nvPr/>
        </p:nvSpPr>
        <p:spPr>
          <a:xfrm>
            <a:off x="621792" y="1609344"/>
            <a:ext cx="3200400" cy="237744"/>
          </a:xfrm>
          <a:prstGeom prst="rect">
            <a:avLst/>
          </a:prstGeom>
          <a:noFill/>
          <a:ln/>
        </p:spPr>
        <p:txBody>
          <a:bodyPr wrap="square" lIns="0" tIns="0" rIns="0" bIns="0" rtlCol="0" anchor="ctr">
            <a:normAutofit fontScale="92500" lnSpcReduction="10000"/>
          </a:bodyPr>
          <a:lstStyle/>
          <a:p>
            <a:pPr marL="0" indent="0">
              <a:buNone/>
            </a:pPr>
            <a:r>
              <a:rPr lang="en-US" sz="1800" b="1" dirty="0">
                <a:solidFill>
                  <a:srgbClr val="173B5E"/>
                </a:solidFill>
                <a:latin typeface="Aptos Display" pitchFamily="34" charset="0"/>
                <a:ea typeface="Aptos Display" pitchFamily="34" charset="-122"/>
                <a:cs typeface="Aptos Display" pitchFamily="34" charset="-120"/>
              </a:rPr>
              <a:t>Radioloģijas personāla iejūtība</a:t>
            </a:r>
            <a:endParaRPr lang="en-US" sz="1800" dirty="0"/>
          </a:p>
        </p:txBody>
      </p:sp>
      <p:sp>
        <p:nvSpPr>
          <p:cNvPr id="8" name="Text 6"/>
          <p:cNvSpPr/>
          <p:nvPr/>
        </p:nvSpPr>
        <p:spPr>
          <a:xfrm>
            <a:off x="3895344" y="1609344"/>
            <a:ext cx="3474720" cy="237744"/>
          </a:xfrm>
          <a:prstGeom prst="rect">
            <a:avLst/>
          </a:prstGeom>
          <a:noFill/>
          <a:ln/>
        </p:spPr>
        <p:txBody>
          <a:bodyPr wrap="square" lIns="0" tIns="0" rIns="0" bIns="0" rtlCol="0" anchor="ctr">
            <a:normAutofit fontScale="85000" lnSpcReduction="10000"/>
          </a:bodyPr>
          <a:lstStyle/>
          <a:p>
            <a:pPr marL="0" indent="0">
              <a:buNone/>
            </a:pPr>
            <a:r>
              <a:rPr lang="en-US" sz="1680" dirty="0">
                <a:solidFill>
                  <a:srgbClr val="24323F"/>
                </a:solidFill>
                <a:latin typeface="Aptos" pitchFamily="34" charset="0"/>
                <a:ea typeface="Aptos" pitchFamily="34" charset="-122"/>
                <a:cs typeface="Aptos" pitchFamily="34" charset="-120"/>
              </a:rPr>
              <a:t>8,3/10; mediāna 9; 75,0 % vērtējums 8–10</a:t>
            </a:r>
            <a:endParaRPr lang="en-US" sz="1680" dirty="0"/>
          </a:p>
        </p:txBody>
      </p:sp>
      <p:sp>
        <p:nvSpPr>
          <p:cNvPr id="9" name="Text 7"/>
          <p:cNvSpPr/>
          <p:nvPr/>
        </p:nvSpPr>
        <p:spPr>
          <a:xfrm>
            <a:off x="7516368" y="1572768"/>
            <a:ext cx="3977640" cy="347472"/>
          </a:xfrm>
          <a:prstGeom prst="rect">
            <a:avLst/>
          </a:prstGeom>
          <a:noFill/>
          <a:ln/>
        </p:spPr>
        <p:txBody>
          <a:bodyPr wrap="square" lIns="0" tIns="0" rIns="0" bIns="0" rtlCol="0" anchor="ctr">
            <a:normAutofit fontScale="85000" lnSpcReduction="10000"/>
          </a:bodyPr>
          <a:lstStyle/>
          <a:p>
            <a:pPr marL="0" indent="0">
              <a:buNone/>
            </a:pPr>
            <a:r>
              <a:rPr lang="en-US" sz="1520" b="1" dirty="0">
                <a:solidFill>
                  <a:srgbClr val="2F7D5B"/>
                </a:solidFill>
                <a:latin typeface="Aptos" pitchFamily="34" charset="0"/>
                <a:ea typeface="Aptos" pitchFamily="34" charset="-122"/>
                <a:cs typeface="Aptos" pitchFamily="34" charset="-120"/>
              </a:rPr>
              <a:t>Pacientcentrētas komunikācijas standarta pamats</a:t>
            </a:r>
            <a:endParaRPr lang="en-US" sz="1520" dirty="0"/>
          </a:p>
        </p:txBody>
      </p:sp>
      <p:sp>
        <p:nvSpPr>
          <p:cNvPr id="10" name="Shape 8"/>
          <p:cNvSpPr/>
          <p:nvPr/>
        </p:nvSpPr>
        <p:spPr>
          <a:xfrm>
            <a:off x="438912" y="2322576"/>
            <a:ext cx="11311128" cy="804672"/>
          </a:xfrm>
          <a:prstGeom prst="roundRect">
            <a:avLst>
              <a:gd name="adj" fmla="val 7955"/>
            </a:avLst>
          </a:prstGeom>
          <a:solidFill>
            <a:srgbClr val="FFFFFF"/>
          </a:solidFill>
          <a:ln w="12700">
            <a:solidFill>
              <a:srgbClr val="D6E1EA"/>
            </a:solidFill>
            <a:prstDash val="solid"/>
          </a:ln>
        </p:spPr>
        <p:txBody>
          <a:bodyPr/>
          <a:lstStyle/>
          <a:p>
            <a:endParaRPr lang="lv-LV"/>
          </a:p>
        </p:txBody>
      </p:sp>
      <p:sp>
        <p:nvSpPr>
          <p:cNvPr id="11" name="Text 9"/>
          <p:cNvSpPr/>
          <p:nvPr/>
        </p:nvSpPr>
        <p:spPr>
          <a:xfrm>
            <a:off x="621792" y="2487168"/>
            <a:ext cx="3200400" cy="237744"/>
          </a:xfrm>
          <a:prstGeom prst="rect">
            <a:avLst/>
          </a:prstGeom>
          <a:noFill/>
          <a:ln/>
        </p:spPr>
        <p:txBody>
          <a:bodyPr wrap="square" lIns="0" tIns="0" rIns="0" bIns="0" rtlCol="0" anchor="ctr">
            <a:normAutofit fontScale="92500" lnSpcReduction="10000"/>
          </a:bodyPr>
          <a:lstStyle/>
          <a:p>
            <a:pPr marL="0" indent="0">
              <a:buNone/>
            </a:pPr>
            <a:r>
              <a:rPr lang="en-US" sz="1800" b="1" dirty="0">
                <a:solidFill>
                  <a:srgbClr val="173B5E"/>
                </a:solidFill>
                <a:latin typeface="Aptos Display" pitchFamily="34" charset="0"/>
                <a:ea typeface="Aptos Display" pitchFamily="34" charset="-122"/>
                <a:cs typeface="Aptos Display" pitchFamily="34" charset="-120"/>
              </a:rPr>
              <a:t>Sagatavošanās informācija</a:t>
            </a:r>
            <a:endParaRPr lang="en-US" sz="1800" dirty="0"/>
          </a:p>
        </p:txBody>
      </p:sp>
      <p:sp>
        <p:nvSpPr>
          <p:cNvPr id="12" name="Text 10"/>
          <p:cNvSpPr/>
          <p:nvPr/>
        </p:nvSpPr>
        <p:spPr>
          <a:xfrm>
            <a:off x="3895344" y="2487168"/>
            <a:ext cx="3474720" cy="237744"/>
          </a:xfrm>
          <a:prstGeom prst="rect">
            <a:avLst/>
          </a:prstGeom>
          <a:noFill/>
          <a:ln/>
        </p:spPr>
        <p:txBody>
          <a:bodyPr wrap="square" lIns="0" tIns="0" rIns="0" bIns="0" rtlCol="0" anchor="ctr">
            <a:normAutofit lnSpcReduction="10000"/>
          </a:bodyPr>
          <a:lstStyle/>
          <a:p>
            <a:pPr marL="0" indent="0">
              <a:buNone/>
            </a:pPr>
            <a:r>
              <a:rPr lang="en-US" sz="1680" dirty="0">
                <a:solidFill>
                  <a:srgbClr val="24323F"/>
                </a:solidFill>
                <a:latin typeface="Aptos" pitchFamily="34" charset="0"/>
                <a:ea typeface="Aptos" pitchFamily="34" charset="-122"/>
                <a:cs typeface="Aptos" pitchFamily="34" charset="-120"/>
              </a:rPr>
              <a:t>78,7 % pilnīga un saprotama</a:t>
            </a:r>
            <a:endParaRPr lang="en-US" sz="1680" dirty="0"/>
          </a:p>
        </p:txBody>
      </p:sp>
      <p:sp>
        <p:nvSpPr>
          <p:cNvPr id="13" name="Text 11"/>
          <p:cNvSpPr/>
          <p:nvPr/>
        </p:nvSpPr>
        <p:spPr>
          <a:xfrm>
            <a:off x="7516368" y="2450592"/>
            <a:ext cx="3977640" cy="347472"/>
          </a:xfrm>
          <a:prstGeom prst="rect">
            <a:avLst/>
          </a:prstGeom>
          <a:noFill/>
          <a:ln/>
        </p:spPr>
        <p:txBody>
          <a:bodyPr wrap="square" lIns="0" tIns="0" rIns="0" bIns="0" rtlCol="0" anchor="ctr">
            <a:normAutofit/>
          </a:bodyPr>
          <a:lstStyle/>
          <a:p>
            <a:pPr marL="0" indent="0">
              <a:buNone/>
            </a:pPr>
            <a:r>
              <a:rPr lang="en-US" sz="1520" b="1" dirty="0">
                <a:solidFill>
                  <a:srgbClr val="2F7D5B"/>
                </a:solidFill>
                <a:latin typeface="Aptos" pitchFamily="34" charset="0"/>
                <a:ea typeface="Aptos" pitchFamily="34" charset="-122"/>
                <a:cs typeface="Aptos" pitchFamily="34" charset="-120"/>
              </a:rPr>
              <a:t>Vienot materiālus un mazināt nevienmērību</a:t>
            </a:r>
            <a:endParaRPr lang="en-US" sz="1520" dirty="0"/>
          </a:p>
        </p:txBody>
      </p:sp>
      <p:sp>
        <p:nvSpPr>
          <p:cNvPr id="14" name="Shape 12"/>
          <p:cNvSpPr/>
          <p:nvPr/>
        </p:nvSpPr>
        <p:spPr>
          <a:xfrm>
            <a:off x="438912" y="3200400"/>
            <a:ext cx="11311128" cy="804672"/>
          </a:xfrm>
          <a:prstGeom prst="roundRect">
            <a:avLst>
              <a:gd name="adj" fmla="val 7955"/>
            </a:avLst>
          </a:prstGeom>
          <a:solidFill>
            <a:srgbClr val="F8FBFD"/>
          </a:solidFill>
          <a:ln w="12700">
            <a:solidFill>
              <a:srgbClr val="D6E1EA"/>
            </a:solidFill>
            <a:prstDash val="solid"/>
          </a:ln>
        </p:spPr>
        <p:txBody>
          <a:bodyPr/>
          <a:lstStyle/>
          <a:p>
            <a:endParaRPr lang="lv-LV"/>
          </a:p>
        </p:txBody>
      </p:sp>
      <p:sp>
        <p:nvSpPr>
          <p:cNvPr id="15" name="Text 13"/>
          <p:cNvSpPr/>
          <p:nvPr/>
        </p:nvSpPr>
        <p:spPr>
          <a:xfrm>
            <a:off x="621792" y="3364992"/>
            <a:ext cx="3200400" cy="237744"/>
          </a:xfrm>
          <a:prstGeom prst="rect">
            <a:avLst/>
          </a:prstGeom>
          <a:noFill/>
          <a:ln/>
        </p:spPr>
        <p:txBody>
          <a:bodyPr wrap="square" lIns="0" tIns="0" rIns="0" bIns="0" rtlCol="0" anchor="ctr">
            <a:normAutofit fontScale="92500" lnSpcReduction="10000"/>
          </a:bodyPr>
          <a:lstStyle/>
          <a:p>
            <a:pPr marL="0" indent="0">
              <a:buNone/>
            </a:pPr>
            <a:r>
              <a:rPr lang="en-US" sz="1800" b="1" dirty="0">
                <a:solidFill>
                  <a:srgbClr val="173B5E"/>
                </a:solidFill>
                <a:latin typeface="Aptos Display" pitchFamily="34" charset="0"/>
                <a:ea typeface="Aptos Display" pitchFamily="34" charset="-122"/>
                <a:cs typeface="Aptos Display" pitchFamily="34" charset="-120"/>
              </a:rPr>
              <a:t>Procedūras skaidrojums</a:t>
            </a:r>
            <a:endParaRPr lang="en-US" sz="1800" dirty="0"/>
          </a:p>
        </p:txBody>
      </p:sp>
      <p:sp>
        <p:nvSpPr>
          <p:cNvPr id="16" name="Text 14"/>
          <p:cNvSpPr/>
          <p:nvPr/>
        </p:nvSpPr>
        <p:spPr>
          <a:xfrm>
            <a:off x="3895344" y="3364992"/>
            <a:ext cx="3474720" cy="237744"/>
          </a:xfrm>
          <a:prstGeom prst="rect">
            <a:avLst/>
          </a:prstGeom>
          <a:noFill/>
          <a:ln/>
        </p:spPr>
        <p:txBody>
          <a:bodyPr wrap="square" lIns="0" tIns="0" rIns="0" bIns="0" rtlCol="0" anchor="ctr">
            <a:normAutofit lnSpcReduction="10000"/>
          </a:bodyPr>
          <a:lstStyle/>
          <a:p>
            <a:pPr marL="0" indent="0">
              <a:buNone/>
            </a:pPr>
            <a:r>
              <a:rPr lang="en-US" sz="1680" dirty="0">
                <a:solidFill>
                  <a:srgbClr val="24323F"/>
                </a:solidFill>
                <a:latin typeface="Aptos" pitchFamily="34" charset="0"/>
                <a:ea typeface="Aptos" pitchFamily="34" charset="-122"/>
                <a:cs typeface="Aptos" pitchFamily="34" charset="-120"/>
              </a:rPr>
              <a:t>88,6 % pilnībā vai daļēji saprotams</a:t>
            </a:r>
            <a:endParaRPr lang="en-US" sz="1680" dirty="0"/>
          </a:p>
        </p:txBody>
      </p:sp>
      <p:sp>
        <p:nvSpPr>
          <p:cNvPr id="17" name="Text 15"/>
          <p:cNvSpPr/>
          <p:nvPr/>
        </p:nvSpPr>
        <p:spPr>
          <a:xfrm>
            <a:off x="7516368" y="3328416"/>
            <a:ext cx="3977640" cy="347472"/>
          </a:xfrm>
          <a:prstGeom prst="rect">
            <a:avLst/>
          </a:prstGeom>
          <a:noFill/>
          <a:ln/>
        </p:spPr>
        <p:txBody>
          <a:bodyPr wrap="square" lIns="0" tIns="0" rIns="0" bIns="0" rtlCol="0" anchor="ctr">
            <a:normAutofit/>
          </a:bodyPr>
          <a:lstStyle/>
          <a:p>
            <a:pPr marL="0" indent="0">
              <a:buNone/>
            </a:pPr>
            <a:r>
              <a:rPr lang="en-US" sz="1520" b="1" dirty="0">
                <a:solidFill>
                  <a:srgbClr val="2F7D5B"/>
                </a:solidFill>
                <a:latin typeface="Aptos" pitchFamily="34" charset="0"/>
                <a:ea typeface="Aptos" pitchFamily="34" charset="-122"/>
                <a:cs typeface="Aptos" pitchFamily="34" charset="-120"/>
              </a:rPr>
              <a:t>Definēt īsu skaidrojuma minimumu</a:t>
            </a:r>
            <a:endParaRPr lang="en-US" sz="1520" dirty="0"/>
          </a:p>
        </p:txBody>
      </p:sp>
      <p:sp>
        <p:nvSpPr>
          <p:cNvPr id="18" name="Shape 16"/>
          <p:cNvSpPr/>
          <p:nvPr/>
        </p:nvSpPr>
        <p:spPr>
          <a:xfrm>
            <a:off x="438912" y="4078224"/>
            <a:ext cx="11311128" cy="804672"/>
          </a:xfrm>
          <a:prstGeom prst="roundRect">
            <a:avLst>
              <a:gd name="adj" fmla="val 7955"/>
            </a:avLst>
          </a:prstGeom>
          <a:solidFill>
            <a:srgbClr val="FFFFFF"/>
          </a:solidFill>
          <a:ln w="12700">
            <a:solidFill>
              <a:srgbClr val="D6E1EA"/>
            </a:solidFill>
            <a:prstDash val="solid"/>
          </a:ln>
        </p:spPr>
        <p:txBody>
          <a:bodyPr/>
          <a:lstStyle/>
          <a:p>
            <a:endParaRPr lang="lv-LV"/>
          </a:p>
        </p:txBody>
      </p:sp>
      <p:sp>
        <p:nvSpPr>
          <p:cNvPr id="19" name="Text 17"/>
          <p:cNvSpPr/>
          <p:nvPr/>
        </p:nvSpPr>
        <p:spPr>
          <a:xfrm>
            <a:off x="621792" y="4242816"/>
            <a:ext cx="3200400" cy="237744"/>
          </a:xfrm>
          <a:prstGeom prst="rect">
            <a:avLst/>
          </a:prstGeom>
          <a:noFill/>
          <a:ln/>
        </p:spPr>
        <p:txBody>
          <a:bodyPr wrap="square" lIns="0" tIns="0" rIns="0" bIns="0" rtlCol="0" anchor="ctr">
            <a:normAutofit fontScale="92500" lnSpcReduction="10000"/>
          </a:bodyPr>
          <a:lstStyle/>
          <a:p>
            <a:pPr marL="0" indent="0">
              <a:buNone/>
            </a:pPr>
            <a:r>
              <a:rPr lang="en-US" sz="1800" b="1" dirty="0">
                <a:solidFill>
                  <a:srgbClr val="173B5E"/>
                </a:solidFill>
                <a:latin typeface="Aptos Display" pitchFamily="34" charset="0"/>
                <a:ea typeface="Aptos Display" pitchFamily="34" charset="-122"/>
                <a:cs typeface="Aptos Display" pitchFamily="34" charset="-120"/>
              </a:rPr>
              <a:t>Rezultātu pieejamība ārstam</a:t>
            </a:r>
            <a:endParaRPr lang="en-US" sz="1800" dirty="0"/>
          </a:p>
        </p:txBody>
      </p:sp>
      <p:sp>
        <p:nvSpPr>
          <p:cNvPr id="20" name="Text 18"/>
          <p:cNvSpPr/>
          <p:nvPr/>
        </p:nvSpPr>
        <p:spPr>
          <a:xfrm>
            <a:off x="3895344" y="4242816"/>
            <a:ext cx="3474720" cy="237744"/>
          </a:xfrm>
          <a:prstGeom prst="rect">
            <a:avLst/>
          </a:prstGeom>
          <a:noFill/>
          <a:ln/>
        </p:spPr>
        <p:txBody>
          <a:bodyPr wrap="square" lIns="0" tIns="0" rIns="0" bIns="0" rtlCol="0" anchor="ctr">
            <a:normAutofit lnSpcReduction="10000"/>
          </a:bodyPr>
          <a:lstStyle/>
          <a:p>
            <a:pPr marL="0" indent="0">
              <a:buNone/>
            </a:pPr>
            <a:r>
              <a:rPr lang="en-US" sz="1680" dirty="0">
                <a:solidFill>
                  <a:srgbClr val="24323F"/>
                </a:solidFill>
                <a:latin typeface="Aptos" pitchFamily="34" charset="0"/>
                <a:ea typeface="Aptos" pitchFamily="34" charset="-122"/>
                <a:cs typeface="Aptos" pitchFamily="34" charset="-120"/>
              </a:rPr>
              <a:t>82,4 % pilnībā pieejami</a:t>
            </a:r>
            <a:endParaRPr lang="en-US" sz="1680" dirty="0"/>
          </a:p>
        </p:txBody>
      </p:sp>
      <p:sp>
        <p:nvSpPr>
          <p:cNvPr id="21" name="Text 19"/>
          <p:cNvSpPr/>
          <p:nvPr/>
        </p:nvSpPr>
        <p:spPr>
          <a:xfrm>
            <a:off x="7516368" y="4206240"/>
            <a:ext cx="3977640" cy="347472"/>
          </a:xfrm>
          <a:prstGeom prst="rect">
            <a:avLst/>
          </a:prstGeom>
          <a:noFill/>
          <a:ln/>
        </p:spPr>
        <p:txBody>
          <a:bodyPr wrap="square" lIns="0" tIns="0" rIns="0" bIns="0" rtlCol="0" anchor="ctr">
            <a:normAutofit/>
          </a:bodyPr>
          <a:lstStyle/>
          <a:p>
            <a:pPr marL="0" indent="0">
              <a:buNone/>
            </a:pPr>
            <a:r>
              <a:rPr lang="en-US" sz="1520" b="1" dirty="0">
                <a:solidFill>
                  <a:srgbClr val="2F7D5B"/>
                </a:solidFill>
                <a:latin typeface="Aptos" pitchFamily="34" charset="0"/>
                <a:ea typeface="Aptos" pitchFamily="34" charset="-122"/>
                <a:cs typeface="Aptos" pitchFamily="34" charset="-120"/>
              </a:rPr>
              <a:t>Stiprināt datu pēctecības kontroli</a:t>
            </a:r>
            <a:endParaRPr lang="en-US" sz="1520" dirty="0"/>
          </a:p>
        </p:txBody>
      </p:sp>
      <p:sp>
        <p:nvSpPr>
          <p:cNvPr id="22" name="Shape 20"/>
          <p:cNvSpPr/>
          <p:nvPr/>
        </p:nvSpPr>
        <p:spPr>
          <a:xfrm>
            <a:off x="438912" y="4956048"/>
            <a:ext cx="11311128" cy="804672"/>
          </a:xfrm>
          <a:prstGeom prst="roundRect">
            <a:avLst>
              <a:gd name="adj" fmla="val 7955"/>
            </a:avLst>
          </a:prstGeom>
          <a:solidFill>
            <a:srgbClr val="F8FBFD"/>
          </a:solidFill>
          <a:ln w="12700">
            <a:solidFill>
              <a:srgbClr val="D6E1EA"/>
            </a:solidFill>
            <a:prstDash val="solid"/>
          </a:ln>
        </p:spPr>
        <p:txBody>
          <a:bodyPr/>
          <a:lstStyle/>
          <a:p>
            <a:endParaRPr lang="lv-LV"/>
          </a:p>
        </p:txBody>
      </p:sp>
      <p:sp>
        <p:nvSpPr>
          <p:cNvPr id="23" name="Text 21"/>
          <p:cNvSpPr/>
          <p:nvPr/>
        </p:nvSpPr>
        <p:spPr>
          <a:xfrm>
            <a:off x="621792" y="5120640"/>
            <a:ext cx="3200400" cy="237744"/>
          </a:xfrm>
          <a:prstGeom prst="rect">
            <a:avLst/>
          </a:prstGeom>
          <a:noFill/>
          <a:ln/>
        </p:spPr>
        <p:txBody>
          <a:bodyPr wrap="square" lIns="0" tIns="0" rIns="0" bIns="0" rtlCol="0" anchor="ctr">
            <a:normAutofit fontScale="92500" lnSpcReduction="10000"/>
          </a:bodyPr>
          <a:lstStyle/>
          <a:p>
            <a:pPr marL="0" indent="0">
              <a:buNone/>
            </a:pPr>
            <a:r>
              <a:rPr lang="en-US" sz="1800" b="1" dirty="0">
                <a:solidFill>
                  <a:srgbClr val="173B5E"/>
                </a:solidFill>
                <a:latin typeface="Aptos Display" pitchFamily="34" charset="0"/>
                <a:ea typeface="Aptos Display" pitchFamily="34" charset="-122"/>
                <a:cs typeface="Aptos Display" pitchFamily="34" charset="-120"/>
              </a:rPr>
              <a:t>Diagnozes paziņošanas elementi</a:t>
            </a:r>
            <a:endParaRPr lang="en-US" sz="1800" dirty="0"/>
          </a:p>
        </p:txBody>
      </p:sp>
      <p:sp>
        <p:nvSpPr>
          <p:cNvPr id="24" name="Text 22"/>
          <p:cNvSpPr/>
          <p:nvPr/>
        </p:nvSpPr>
        <p:spPr>
          <a:xfrm>
            <a:off x="3895344" y="5120640"/>
            <a:ext cx="3474720" cy="237744"/>
          </a:xfrm>
          <a:prstGeom prst="rect">
            <a:avLst/>
          </a:prstGeom>
          <a:noFill/>
          <a:ln/>
        </p:spPr>
        <p:txBody>
          <a:bodyPr wrap="square" lIns="0" tIns="0" rIns="0" bIns="0" rtlCol="0" anchor="ctr">
            <a:normAutofit fontScale="77500" lnSpcReduction="20000"/>
          </a:bodyPr>
          <a:lstStyle/>
          <a:p>
            <a:pPr marL="0" indent="0">
              <a:buNone/>
            </a:pPr>
            <a:r>
              <a:rPr lang="en-US" sz="1680" dirty="0">
                <a:solidFill>
                  <a:srgbClr val="24323F"/>
                </a:solidFill>
                <a:latin typeface="Aptos" pitchFamily="34" charset="0"/>
                <a:ea typeface="Aptos" pitchFamily="34" charset="-122"/>
                <a:cs typeface="Aptos" pitchFamily="34" charset="-120"/>
              </a:rPr>
              <a:t>86,0 % iespēja uzdot jautājumus un privātums</a:t>
            </a:r>
            <a:endParaRPr lang="en-US" sz="1680" dirty="0"/>
          </a:p>
        </p:txBody>
      </p:sp>
      <p:sp>
        <p:nvSpPr>
          <p:cNvPr id="25" name="Text 23"/>
          <p:cNvSpPr/>
          <p:nvPr/>
        </p:nvSpPr>
        <p:spPr>
          <a:xfrm>
            <a:off x="7516368" y="5084064"/>
            <a:ext cx="3977640" cy="347472"/>
          </a:xfrm>
          <a:prstGeom prst="rect">
            <a:avLst/>
          </a:prstGeom>
          <a:noFill/>
          <a:ln/>
        </p:spPr>
        <p:txBody>
          <a:bodyPr wrap="square" lIns="0" tIns="0" rIns="0" bIns="0" rtlCol="0" anchor="ctr">
            <a:normAutofit/>
          </a:bodyPr>
          <a:lstStyle/>
          <a:p>
            <a:pPr marL="0" indent="0">
              <a:buNone/>
            </a:pPr>
            <a:r>
              <a:rPr lang="en-US" sz="1520" b="1" dirty="0">
                <a:solidFill>
                  <a:srgbClr val="2F7D5B"/>
                </a:solidFill>
                <a:latin typeface="Aptos" pitchFamily="34" charset="0"/>
                <a:ea typeface="Aptos" pitchFamily="34" charset="-122"/>
                <a:cs typeface="Aptos" pitchFamily="34" charset="-120"/>
              </a:rPr>
              <a:t>Saglabāt labo praksi un standartizēt pieeju</a:t>
            </a:r>
            <a:endParaRPr lang="en-US" sz="1520" dirty="0"/>
          </a:p>
        </p:txBody>
      </p:sp>
      <p:sp>
        <p:nvSpPr>
          <p:cNvPr id="26" name="Shape 24"/>
          <p:cNvSpPr/>
          <p:nvPr/>
        </p:nvSpPr>
        <p:spPr>
          <a:xfrm>
            <a:off x="1051560" y="5943600"/>
            <a:ext cx="10104120" cy="411480"/>
          </a:xfrm>
          <a:prstGeom prst="roundRect">
            <a:avLst>
              <a:gd name="adj" fmla="val 15556"/>
            </a:avLst>
          </a:prstGeom>
          <a:solidFill>
            <a:srgbClr val="E8F4EE"/>
          </a:solidFill>
          <a:ln w="12700">
            <a:solidFill>
              <a:srgbClr val="2F7D5B"/>
            </a:solidFill>
            <a:prstDash val="solid"/>
          </a:ln>
        </p:spPr>
        <p:txBody>
          <a:bodyPr/>
          <a:lstStyle/>
          <a:p>
            <a:endParaRPr lang="lv-LV"/>
          </a:p>
        </p:txBody>
      </p:sp>
      <p:sp>
        <p:nvSpPr>
          <p:cNvPr id="27" name="Text 25"/>
          <p:cNvSpPr/>
          <p:nvPr/>
        </p:nvSpPr>
        <p:spPr>
          <a:xfrm>
            <a:off x="1216152" y="6035040"/>
            <a:ext cx="9774936" cy="228600"/>
          </a:xfrm>
          <a:prstGeom prst="rect">
            <a:avLst/>
          </a:prstGeom>
          <a:noFill/>
          <a:ln/>
        </p:spPr>
        <p:txBody>
          <a:bodyPr wrap="square" lIns="0" tIns="0" rIns="0" bIns="0" rtlCol="0" anchor="ctr">
            <a:normAutofit/>
          </a:bodyPr>
          <a:lstStyle/>
          <a:p>
            <a:pPr marL="0" indent="0" algn="ctr">
              <a:buNone/>
            </a:pPr>
            <a:r>
              <a:rPr lang="en-US" sz="1370" b="1" dirty="0">
                <a:solidFill>
                  <a:srgbClr val="2F7D5B"/>
                </a:solidFill>
                <a:latin typeface="Aptos" pitchFamily="34" charset="0"/>
                <a:ea typeface="Aptos" pitchFamily="34" charset="-122"/>
                <a:cs typeface="Aptos" pitchFamily="34" charset="-120"/>
              </a:rPr>
              <a:t>Attīstības darbā jāstiprina jau labi funkcionējošie elementi, nevis jākoncentrējas tikai uz problēmām.</a:t>
            </a:r>
            <a:endParaRPr lang="en-US" sz="1370" dirty="0"/>
          </a:p>
        </p:txBody>
      </p:sp>
      <p:sp>
        <p:nvSpPr>
          <p:cNvPr id="28"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Būtiskākie pacientu pieredzes problēmsignāli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Problēmas koncentrējas informācijas, koordinācijas, gaidīšanas un datu pārejas posmos</a:t>
            </a:r>
            <a:endParaRPr lang="en-US" sz="1650" dirty="0"/>
          </a:p>
        </p:txBody>
      </p:sp>
      <p:sp>
        <p:nvSpPr>
          <p:cNvPr id="4" name="Shape 2"/>
          <p:cNvSpPr/>
          <p:nvPr/>
        </p:nvSpPr>
        <p:spPr>
          <a:xfrm>
            <a:off x="438912" y="1005840"/>
            <a:ext cx="1572768" cy="256032"/>
          </a:xfrm>
          <a:prstGeom prst="roundRect">
            <a:avLst>
              <a:gd name="adj" fmla="val 21429"/>
            </a:avLst>
          </a:prstGeom>
          <a:solidFill>
            <a:srgbClr val="B84A4A"/>
          </a:solidFill>
          <a:ln w="12700">
            <a:solidFill>
              <a:srgbClr val="B84A4A"/>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PROBLĒMSIGNĀLI</a:t>
            </a:r>
            <a:endParaRPr lang="en-US" sz="950" dirty="0"/>
          </a:p>
        </p:txBody>
      </p:sp>
      <p:sp>
        <p:nvSpPr>
          <p:cNvPr id="6" name="Shape 4"/>
          <p:cNvSpPr/>
          <p:nvPr/>
        </p:nvSpPr>
        <p:spPr>
          <a:xfrm>
            <a:off x="438912" y="1417320"/>
            <a:ext cx="7772400" cy="4407408"/>
          </a:xfrm>
          <a:prstGeom prst="roundRect">
            <a:avLst>
              <a:gd name="adj" fmla="val 1452"/>
            </a:avLst>
          </a:prstGeom>
          <a:solidFill>
            <a:srgbClr val="FFFFFF"/>
          </a:solidFill>
          <a:ln w="12700">
            <a:solidFill>
              <a:srgbClr val="D6E1EA"/>
            </a:solidFill>
            <a:prstDash val="solid"/>
          </a:ln>
        </p:spPr>
        <p:txBody>
          <a:bodyPr/>
          <a:lstStyle/>
          <a:p>
            <a:endParaRPr lang="lv-LV"/>
          </a:p>
        </p:txBody>
      </p:sp>
      <p:sp>
        <p:nvSpPr>
          <p:cNvPr id="7" name="Text 5"/>
          <p:cNvSpPr/>
          <p:nvPr/>
        </p:nvSpPr>
        <p:spPr>
          <a:xfrm>
            <a:off x="603504" y="1527048"/>
            <a:ext cx="7443216" cy="201168"/>
          </a:xfrm>
          <a:prstGeom prst="rect">
            <a:avLst/>
          </a:prstGeom>
          <a:noFill/>
          <a:ln/>
        </p:spPr>
        <p:txBody>
          <a:bodyPr wrap="square" lIns="0" tIns="0" rIns="0" bIns="0" rtlCol="0" anchor="ctr">
            <a:normAutofit/>
          </a:bodyPr>
          <a:lstStyle/>
          <a:p>
            <a:pPr marL="0" indent="0">
              <a:buNone/>
            </a:pPr>
            <a:r>
              <a:rPr lang="en-US" sz="1250" b="1" dirty="0">
                <a:solidFill>
                  <a:srgbClr val="66727F"/>
                </a:solidFill>
                <a:latin typeface="Aptos" pitchFamily="34" charset="0"/>
                <a:ea typeface="Aptos" pitchFamily="34" charset="-122"/>
                <a:cs typeface="Aptos" pitchFamily="34" charset="-120"/>
              </a:rPr>
              <a:t>7. attēls. Būtiskākie pacientu pieredzes problēmsignāli</a:t>
            </a:r>
            <a:endParaRPr lang="en-US" sz="1250" dirty="0"/>
          </a:p>
        </p:txBody>
      </p:sp>
      <p:pic>
        <p:nvPicPr>
          <p:cNvPr id="8" name="Image 0" descr="/mnt/data/report_media/word/media/image7.png"/>
          <p:cNvPicPr>
            <a:picLocks noChangeAspect="1"/>
          </p:cNvPicPr>
          <p:nvPr/>
        </p:nvPicPr>
        <p:blipFill>
          <a:blip r:embed="rId3"/>
          <a:stretch>
            <a:fillRect/>
          </a:stretch>
        </p:blipFill>
        <p:spPr>
          <a:xfrm>
            <a:off x="958144" y="1709928"/>
            <a:ext cx="6733936" cy="3986784"/>
          </a:xfrm>
          <a:prstGeom prst="rect">
            <a:avLst/>
          </a:prstGeom>
        </p:spPr>
      </p:pic>
      <p:sp>
        <p:nvSpPr>
          <p:cNvPr id="9" name="Shape 6"/>
          <p:cNvSpPr/>
          <p:nvPr/>
        </p:nvSpPr>
        <p:spPr>
          <a:xfrm>
            <a:off x="8458200" y="1527048"/>
            <a:ext cx="3291840" cy="4297680"/>
          </a:xfrm>
          <a:prstGeom prst="roundRect">
            <a:avLst>
              <a:gd name="adj" fmla="val 1944"/>
            </a:avLst>
          </a:prstGeom>
          <a:solidFill>
            <a:srgbClr val="F8EAEA"/>
          </a:solidFill>
          <a:ln w="12700">
            <a:solidFill>
              <a:srgbClr val="D6E1EA"/>
            </a:solidFill>
            <a:prstDash val="solid"/>
          </a:ln>
        </p:spPr>
        <p:txBody>
          <a:bodyPr/>
          <a:lstStyle/>
          <a:p>
            <a:endParaRPr lang="lv-LV"/>
          </a:p>
        </p:txBody>
      </p:sp>
      <p:sp>
        <p:nvSpPr>
          <p:cNvPr id="10" name="Shape 7"/>
          <p:cNvSpPr/>
          <p:nvPr/>
        </p:nvSpPr>
        <p:spPr>
          <a:xfrm>
            <a:off x="8458200" y="1527048"/>
            <a:ext cx="54864" cy="4297680"/>
          </a:xfrm>
          <a:prstGeom prst="rect">
            <a:avLst/>
          </a:prstGeom>
          <a:solidFill>
            <a:srgbClr val="B84A4A"/>
          </a:solidFill>
          <a:ln w="12700">
            <a:solidFill>
              <a:srgbClr val="B84A4A"/>
            </a:solidFill>
            <a:prstDash val="solid"/>
          </a:ln>
        </p:spPr>
        <p:txBody>
          <a:bodyPr/>
          <a:lstStyle/>
          <a:p>
            <a:endParaRPr lang="lv-LV"/>
          </a:p>
        </p:txBody>
      </p:sp>
      <p:sp>
        <p:nvSpPr>
          <p:cNvPr id="11" name="Text 8"/>
          <p:cNvSpPr/>
          <p:nvPr/>
        </p:nvSpPr>
        <p:spPr>
          <a:xfrm>
            <a:off x="8631936" y="1655064"/>
            <a:ext cx="2990088" cy="292608"/>
          </a:xfrm>
          <a:prstGeom prst="rect">
            <a:avLst/>
          </a:prstGeom>
          <a:noFill/>
          <a:ln/>
        </p:spPr>
        <p:txBody>
          <a:bodyPr wrap="square" lIns="0" tIns="0" rIns="0" bIns="0" rtlCol="0" anchor="ctr">
            <a:normAutofit lnSpcReduction="1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Kopējā aina</a:t>
            </a:r>
            <a:endParaRPr lang="en-US" sz="2000" dirty="0"/>
          </a:p>
        </p:txBody>
      </p:sp>
      <p:sp>
        <p:nvSpPr>
          <p:cNvPr id="12" name="Text 9"/>
          <p:cNvSpPr/>
          <p:nvPr/>
        </p:nvSpPr>
        <p:spPr>
          <a:xfrm>
            <a:off x="8631936" y="2057400"/>
            <a:ext cx="2980944" cy="3639312"/>
          </a:xfrm>
          <a:prstGeom prst="rect">
            <a:avLst/>
          </a:prstGeom>
          <a:noFill/>
          <a:ln/>
        </p:spPr>
        <p:txBody>
          <a:bodyPr wrap="square" lIns="254" tIns="254" rIns="254" bIns="254" rtlCol="0" anchor="t">
            <a:normAutofit/>
          </a:bodyPr>
          <a:lstStyle/>
          <a:p>
            <a:pPr marL="0" indent="0">
              <a:buNone/>
            </a:pPr>
            <a:r>
              <a:rPr lang="en-US" sz="1740" dirty="0">
                <a:solidFill>
                  <a:srgbClr val="24323F"/>
                </a:solidFill>
                <a:latin typeface="Aptos" pitchFamily="34" charset="0"/>
                <a:ea typeface="Aptos" pitchFamily="34" charset="-122"/>
                <a:cs typeface="Aptos" pitchFamily="34" charset="-120"/>
              </a:rPr>
              <a:t>Problēmsignāli nav izolēti. Pacienta maršruta neskaidrība, praktiskās informācijas trūkums, gaidīšana, datu pieejamības problēmas un atkārtoti izmeklējumi veido savstarpēji saistītu pacienta ceļa nepārtrauktības problēmu kopumu. Attēls ir prioritizējošs kopsavilkums, nevis jauns statistisks mērījums.</a:t>
            </a:r>
            <a:endParaRPr lang="en-US" sz="174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Signāli, kuriem nepieciešams papildu izvērtējums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Pašreizējā datu kopa norāda uz jautājumiem, bet neļauj izdarīt pilnus secinājumus</a:t>
            </a:r>
            <a:endParaRPr lang="en-US" sz="1650" dirty="0"/>
          </a:p>
        </p:txBody>
      </p:sp>
      <p:sp>
        <p:nvSpPr>
          <p:cNvPr id="4" name="Shape 2"/>
          <p:cNvSpPr/>
          <p:nvPr/>
        </p:nvSpPr>
        <p:spPr>
          <a:xfrm>
            <a:off x="438912" y="1005840"/>
            <a:ext cx="1572768" cy="256032"/>
          </a:xfrm>
          <a:prstGeom prst="roundRect">
            <a:avLst>
              <a:gd name="adj" fmla="val 21429"/>
            </a:avLst>
          </a:prstGeom>
          <a:solidFill>
            <a:srgbClr val="C9793C"/>
          </a:solidFill>
          <a:ln w="12700">
            <a:solidFill>
              <a:srgbClr val="C9793C"/>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TURPMĀKAI IZPĒTEI</a:t>
            </a:r>
            <a:endParaRPr lang="en-US" sz="950" dirty="0"/>
          </a:p>
        </p:txBody>
      </p:sp>
      <p:sp>
        <p:nvSpPr>
          <p:cNvPr id="6" name="Shape 4"/>
          <p:cNvSpPr/>
          <p:nvPr/>
        </p:nvSpPr>
        <p:spPr>
          <a:xfrm>
            <a:off x="438912" y="1481328"/>
            <a:ext cx="3675888" cy="4434840"/>
          </a:xfrm>
          <a:prstGeom prst="roundRect">
            <a:avLst>
              <a:gd name="adj" fmla="val 1741"/>
            </a:avLst>
          </a:prstGeom>
          <a:solidFill>
            <a:srgbClr val="FAEFE5"/>
          </a:solidFill>
          <a:ln w="12700">
            <a:solidFill>
              <a:srgbClr val="D6E1EA"/>
            </a:solidFill>
            <a:prstDash val="solid"/>
          </a:ln>
        </p:spPr>
        <p:txBody>
          <a:bodyPr/>
          <a:lstStyle/>
          <a:p>
            <a:endParaRPr lang="lv-LV"/>
          </a:p>
        </p:txBody>
      </p:sp>
      <p:sp>
        <p:nvSpPr>
          <p:cNvPr id="7" name="Shape 5"/>
          <p:cNvSpPr/>
          <p:nvPr/>
        </p:nvSpPr>
        <p:spPr>
          <a:xfrm>
            <a:off x="438912" y="1481328"/>
            <a:ext cx="54864" cy="4434840"/>
          </a:xfrm>
          <a:prstGeom prst="rect">
            <a:avLst/>
          </a:prstGeom>
          <a:solidFill>
            <a:srgbClr val="C9793C"/>
          </a:solidFill>
          <a:ln w="12700">
            <a:solidFill>
              <a:srgbClr val="C9793C"/>
            </a:solidFill>
            <a:prstDash val="solid"/>
          </a:ln>
        </p:spPr>
        <p:txBody>
          <a:bodyPr/>
          <a:lstStyle/>
          <a:p>
            <a:endParaRPr lang="lv-LV"/>
          </a:p>
        </p:txBody>
      </p:sp>
      <p:sp>
        <p:nvSpPr>
          <p:cNvPr id="8" name="Text 6"/>
          <p:cNvSpPr/>
          <p:nvPr/>
        </p:nvSpPr>
        <p:spPr>
          <a:xfrm>
            <a:off x="612648" y="1609344"/>
            <a:ext cx="3374136"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Pieejamība un gaidīšana</a:t>
            </a:r>
            <a:endParaRPr lang="en-US" sz="2000" dirty="0"/>
          </a:p>
        </p:txBody>
      </p:sp>
      <p:sp>
        <p:nvSpPr>
          <p:cNvPr id="9" name="Text 7"/>
          <p:cNvSpPr/>
          <p:nvPr/>
        </p:nvSpPr>
        <p:spPr>
          <a:xfrm>
            <a:off x="630936" y="2039112"/>
            <a:ext cx="3328416" cy="3758184"/>
          </a:xfrm>
          <a:prstGeom prst="rect">
            <a:avLst/>
          </a:prstGeom>
          <a:noFill/>
          <a:ln/>
        </p:spPr>
        <p:txBody>
          <a:bodyPr wrap="square" lIns="254" tIns="254" rIns="254" bIns="254" rtlCol="0" anchor="ctr">
            <a:normAutofit/>
          </a:bodyPr>
          <a:lstStyle/>
          <a:p>
            <a:pPr marL="203200" indent="-203200">
              <a:buSzPct val="100000"/>
              <a:buChar char="•"/>
            </a:pPr>
            <a:r>
              <a:rPr lang="en-US" sz="1740" dirty="0">
                <a:solidFill>
                  <a:srgbClr val="24323F"/>
                </a:solidFill>
                <a:latin typeface="Aptos" pitchFamily="34" charset="0"/>
                <a:ea typeface="Aptos" pitchFamily="34" charset="-122"/>
                <a:cs typeface="Aptos" pitchFamily="34" charset="-120"/>
              </a:rPr>
              <a:t>Kāpēc 31,2 % izvēlējās privātu vai daļēji maksas izmeklējumu?</a:t>
            </a:r>
            <a:endParaRPr lang="en-US" sz="1740" dirty="0"/>
          </a:p>
          <a:p>
            <a:pPr marL="203200" indent="-203200">
              <a:buSzPct val="100000"/>
              <a:buChar char="•"/>
            </a:pPr>
            <a:r>
              <a:rPr lang="en-US" sz="1740" dirty="0">
                <a:solidFill>
                  <a:srgbClr val="24323F"/>
                </a:solidFill>
                <a:latin typeface="Aptos" pitchFamily="34" charset="0"/>
                <a:ea typeface="Aptos" pitchFamily="34" charset="-122"/>
                <a:cs typeface="Aptos" pitchFamily="34" charset="-120"/>
              </a:rPr>
              <a:t>Kā gaidīšanas laiks atšķiras pēc modalitātes un steidzamības?</a:t>
            </a:r>
            <a:endParaRPr lang="en-US" sz="1740" dirty="0"/>
          </a:p>
          <a:p>
            <a:pPr marL="203200" indent="-203200">
              <a:buSzPct val="100000"/>
              <a:buChar char="•"/>
            </a:pPr>
            <a:r>
              <a:rPr lang="en-US" sz="1740" dirty="0">
                <a:solidFill>
                  <a:srgbClr val="24323F"/>
                </a:solidFill>
                <a:latin typeface="Aptos" pitchFamily="34" charset="0"/>
                <a:ea typeface="Aptos" pitchFamily="34" charset="-122"/>
                <a:cs typeface="Aptos" pitchFamily="34" charset="-120"/>
              </a:rPr>
              <a:t>Kāda ir faktiskā gaidīšana precīzos laika punktos?</a:t>
            </a:r>
            <a:endParaRPr lang="en-US" sz="1740" dirty="0"/>
          </a:p>
        </p:txBody>
      </p:sp>
      <p:sp>
        <p:nvSpPr>
          <p:cNvPr id="10" name="Shape 8"/>
          <p:cNvSpPr/>
          <p:nvPr/>
        </p:nvSpPr>
        <p:spPr>
          <a:xfrm>
            <a:off x="4261104" y="1481328"/>
            <a:ext cx="3675888" cy="4434840"/>
          </a:xfrm>
          <a:prstGeom prst="roundRect">
            <a:avLst>
              <a:gd name="adj" fmla="val 1741"/>
            </a:avLst>
          </a:prstGeom>
          <a:solidFill>
            <a:srgbClr val="E7F3F2"/>
          </a:solidFill>
          <a:ln w="12700">
            <a:solidFill>
              <a:srgbClr val="D6E1EA"/>
            </a:solidFill>
            <a:prstDash val="solid"/>
          </a:ln>
        </p:spPr>
        <p:txBody>
          <a:bodyPr/>
          <a:lstStyle/>
          <a:p>
            <a:endParaRPr lang="lv-LV"/>
          </a:p>
        </p:txBody>
      </p:sp>
      <p:sp>
        <p:nvSpPr>
          <p:cNvPr id="11" name="Shape 9"/>
          <p:cNvSpPr/>
          <p:nvPr/>
        </p:nvSpPr>
        <p:spPr>
          <a:xfrm>
            <a:off x="4261104" y="1481328"/>
            <a:ext cx="54864" cy="4434840"/>
          </a:xfrm>
          <a:prstGeom prst="rect">
            <a:avLst/>
          </a:prstGeom>
          <a:solidFill>
            <a:srgbClr val="2F7F7B"/>
          </a:solidFill>
          <a:ln w="12700">
            <a:solidFill>
              <a:srgbClr val="2F7F7B"/>
            </a:solidFill>
            <a:prstDash val="solid"/>
          </a:ln>
        </p:spPr>
        <p:txBody>
          <a:bodyPr/>
          <a:lstStyle/>
          <a:p>
            <a:endParaRPr lang="lv-LV"/>
          </a:p>
        </p:txBody>
      </p:sp>
      <p:sp>
        <p:nvSpPr>
          <p:cNvPr id="12" name="Text 10"/>
          <p:cNvSpPr/>
          <p:nvPr/>
        </p:nvSpPr>
        <p:spPr>
          <a:xfrm>
            <a:off x="4434840" y="1609344"/>
            <a:ext cx="3374136"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Datu pēctecība</a:t>
            </a:r>
            <a:endParaRPr lang="en-US" sz="2000" dirty="0"/>
          </a:p>
        </p:txBody>
      </p:sp>
      <p:sp>
        <p:nvSpPr>
          <p:cNvPr id="13" name="Text 11"/>
          <p:cNvSpPr/>
          <p:nvPr/>
        </p:nvSpPr>
        <p:spPr>
          <a:xfrm>
            <a:off x="4453128" y="2039112"/>
            <a:ext cx="3328416" cy="3758184"/>
          </a:xfrm>
          <a:prstGeom prst="rect">
            <a:avLst/>
          </a:prstGeom>
          <a:noFill/>
          <a:ln/>
        </p:spPr>
        <p:txBody>
          <a:bodyPr wrap="square" lIns="254" tIns="254" rIns="254" bIns="254" rtlCol="0" anchor="ctr">
            <a:normAutofit/>
          </a:bodyPr>
          <a:lstStyle/>
          <a:p>
            <a:pPr marL="203200" indent="-203200">
              <a:buSzPct val="100000"/>
              <a:buChar char="•"/>
            </a:pPr>
            <a:r>
              <a:rPr lang="en-US" sz="1740" dirty="0">
                <a:solidFill>
                  <a:srgbClr val="24323F"/>
                </a:solidFill>
                <a:latin typeface="Aptos" pitchFamily="34" charset="0"/>
                <a:ea typeface="Aptos" pitchFamily="34" charset="-122"/>
                <a:cs typeface="Aptos" pitchFamily="34" charset="-120"/>
              </a:rPr>
              <a:t>Kādi ir atkārtotu izmeklējumu cēloņi?</a:t>
            </a:r>
            <a:endParaRPr lang="en-US" sz="1740" dirty="0"/>
          </a:p>
          <a:p>
            <a:pPr marL="203200" indent="-203200">
              <a:buSzPct val="100000"/>
              <a:buChar char="•"/>
            </a:pPr>
            <a:r>
              <a:rPr lang="en-US" sz="1740" dirty="0">
                <a:solidFill>
                  <a:srgbClr val="24323F"/>
                </a:solidFill>
                <a:latin typeface="Aptos" pitchFamily="34" charset="0"/>
                <a:ea typeface="Aptos" pitchFamily="34" charset="-122"/>
                <a:cs typeface="Aptos" pitchFamily="34" charset="-120"/>
              </a:rPr>
              <a:t>Vai rezultātu nepieejamība saistīta ar datu apriti, sistēmu savietojamību vai citiem faktoriem?</a:t>
            </a:r>
            <a:endParaRPr lang="en-US" sz="1740" dirty="0"/>
          </a:p>
          <a:p>
            <a:pPr marL="203200" indent="-203200">
              <a:buSzPct val="100000"/>
              <a:buChar char="•"/>
            </a:pPr>
            <a:r>
              <a:rPr lang="en-US" sz="1740" dirty="0">
                <a:solidFill>
                  <a:srgbClr val="24323F"/>
                </a:solidFill>
                <a:latin typeface="Aptos" pitchFamily="34" charset="0"/>
                <a:ea typeface="Aptos" pitchFamily="34" charset="-122"/>
                <a:cs typeface="Aptos" pitchFamily="34" charset="-120"/>
              </a:rPr>
              <a:t>Kā atkārtojumi atšķiras pēc izmeklējuma veida?</a:t>
            </a:r>
            <a:endParaRPr lang="en-US" sz="1740" dirty="0"/>
          </a:p>
        </p:txBody>
      </p:sp>
      <p:sp>
        <p:nvSpPr>
          <p:cNvPr id="14" name="Shape 12"/>
          <p:cNvSpPr/>
          <p:nvPr/>
        </p:nvSpPr>
        <p:spPr>
          <a:xfrm>
            <a:off x="8083296" y="1481328"/>
            <a:ext cx="3666744" cy="4434840"/>
          </a:xfrm>
          <a:prstGeom prst="roundRect">
            <a:avLst>
              <a:gd name="adj" fmla="val 1746"/>
            </a:avLst>
          </a:prstGeom>
          <a:solidFill>
            <a:srgbClr val="EEF5FA"/>
          </a:solidFill>
          <a:ln w="12700">
            <a:solidFill>
              <a:srgbClr val="D6E1EA"/>
            </a:solidFill>
            <a:prstDash val="solid"/>
          </a:ln>
        </p:spPr>
        <p:txBody>
          <a:bodyPr/>
          <a:lstStyle/>
          <a:p>
            <a:endParaRPr lang="lv-LV"/>
          </a:p>
        </p:txBody>
      </p:sp>
      <p:sp>
        <p:nvSpPr>
          <p:cNvPr id="15" name="Shape 13"/>
          <p:cNvSpPr/>
          <p:nvPr/>
        </p:nvSpPr>
        <p:spPr>
          <a:xfrm>
            <a:off x="8083296" y="1481328"/>
            <a:ext cx="54864" cy="4434840"/>
          </a:xfrm>
          <a:prstGeom prst="rect">
            <a:avLst/>
          </a:prstGeom>
          <a:solidFill>
            <a:srgbClr val="2C6E9F"/>
          </a:solidFill>
          <a:ln w="12700">
            <a:solidFill>
              <a:srgbClr val="2C6E9F"/>
            </a:solidFill>
            <a:prstDash val="solid"/>
          </a:ln>
        </p:spPr>
        <p:txBody>
          <a:bodyPr/>
          <a:lstStyle/>
          <a:p>
            <a:endParaRPr lang="lv-LV"/>
          </a:p>
        </p:txBody>
      </p:sp>
      <p:sp>
        <p:nvSpPr>
          <p:cNvPr id="16" name="Text 14"/>
          <p:cNvSpPr/>
          <p:nvPr/>
        </p:nvSpPr>
        <p:spPr>
          <a:xfrm>
            <a:off x="8257032" y="1609344"/>
            <a:ext cx="3364992"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Pacientu grupas un iestādes</a:t>
            </a:r>
            <a:endParaRPr lang="en-US" sz="2000" dirty="0"/>
          </a:p>
        </p:txBody>
      </p:sp>
      <p:sp>
        <p:nvSpPr>
          <p:cNvPr id="17" name="Text 15"/>
          <p:cNvSpPr/>
          <p:nvPr/>
        </p:nvSpPr>
        <p:spPr>
          <a:xfrm>
            <a:off x="8275320" y="2039112"/>
            <a:ext cx="3319272" cy="3758184"/>
          </a:xfrm>
          <a:prstGeom prst="rect">
            <a:avLst/>
          </a:prstGeom>
          <a:noFill/>
          <a:ln/>
        </p:spPr>
        <p:txBody>
          <a:bodyPr wrap="square" lIns="254" tIns="254" rIns="254" bIns="254" rtlCol="0" anchor="ctr">
            <a:normAutofit/>
          </a:bodyPr>
          <a:lstStyle/>
          <a:p>
            <a:pPr marL="203200" indent="-203200">
              <a:buSzPct val="100000"/>
              <a:buChar char="•"/>
            </a:pPr>
            <a:r>
              <a:rPr lang="en-US" sz="1740" dirty="0">
                <a:solidFill>
                  <a:srgbClr val="24323F"/>
                </a:solidFill>
                <a:latin typeface="Aptos" pitchFamily="34" charset="0"/>
                <a:ea typeface="Aptos" pitchFamily="34" charset="-122"/>
                <a:cs typeface="Aptos" pitchFamily="34" charset="-120"/>
              </a:rPr>
              <a:t>Pašreiz nav ārstniecības iestādes mainīgā</a:t>
            </a:r>
            <a:endParaRPr lang="en-US" sz="1740" dirty="0"/>
          </a:p>
          <a:p>
            <a:pPr marL="203200" indent="-203200">
              <a:buSzPct val="100000"/>
              <a:buChar char="•"/>
            </a:pPr>
            <a:r>
              <a:rPr lang="en-US" sz="1740" dirty="0">
                <a:solidFill>
                  <a:srgbClr val="24323F"/>
                </a:solidFill>
                <a:latin typeface="Aptos" pitchFamily="34" charset="0"/>
                <a:ea typeface="Aptos" pitchFamily="34" charset="-122"/>
                <a:cs typeface="Aptos" pitchFamily="34" charset="-120"/>
              </a:rPr>
              <a:t>Nav diagnozes grupas, stadijas vai ārstēšanas profila</a:t>
            </a:r>
            <a:endParaRPr lang="en-US" sz="1740" dirty="0"/>
          </a:p>
          <a:p>
            <a:pPr marL="203200" indent="-203200">
              <a:buSzPct val="100000"/>
              <a:buChar char="•"/>
            </a:pPr>
            <a:r>
              <a:rPr lang="en-US" sz="1740" dirty="0">
                <a:solidFill>
                  <a:srgbClr val="24323F"/>
                </a:solidFill>
                <a:latin typeface="Aptos" pitchFamily="34" charset="0"/>
                <a:ea typeface="Aptos" pitchFamily="34" charset="-122"/>
                <a:cs typeface="Aptos" pitchFamily="34" charset="-120"/>
              </a:rPr>
              <a:t>Papildu mainīgie iekļaujami tikai, saglabājot anonimitāti</a:t>
            </a:r>
            <a:endParaRPr lang="en-US" sz="174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MVI interpretācija un kompetenču nodalījums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Trīs darbības līmeņi palīdz pārvērst secinājumus reālā un saskaņojamā rīcībā</a:t>
            </a:r>
            <a:endParaRPr lang="en-US" sz="1650" dirty="0"/>
          </a:p>
        </p:txBody>
      </p:sp>
      <p:sp>
        <p:nvSpPr>
          <p:cNvPr id="4" name="Shape 2"/>
          <p:cNvSpPr/>
          <p:nvPr/>
        </p:nvSpPr>
        <p:spPr>
          <a:xfrm>
            <a:off x="438912" y="1005840"/>
            <a:ext cx="1572768" cy="256032"/>
          </a:xfrm>
          <a:prstGeom prst="roundRect">
            <a:avLst>
              <a:gd name="adj" fmla="val 21429"/>
            </a:avLst>
          </a:prstGeom>
          <a:solidFill>
            <a:srgbClr val="173B5E"/>
          </a:solidFill>
          <a:ln w="12700">
            <a:solidFill>
              <a:srgbClr val="173B5E"/>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ATBILDĪBAS ROBEŽAS</a:t>
            </a:r>
            <a:endParaRPr lang="en-US" sz="950" dirty="0"/>
          </a:p>
        </p:txBody>
      </p:sp>
      <p:sp>
        <p:nvSpPr>
          <p:cNvPr id="6" name="Shape 4"/>
          <p:cNvSpPr/>
          <p:nvPr/>
        </p:nvSpPr>
        <p:spPr>
          <a:xfrm>
            <a:off x="438912" y="1481328"/>
            <a:ext cx="3675888" cy="4526280"/>
          </a:xfrm>
          <a:prstGeom prst="roundRect">
            <a:avLst>
              <a:gd name="adj" fmla="val 1741"/>
            </a:avLst>
          </a:prstGeom>
          <a:solidFill>
            <a:srgbClr val="E8F4EE"/>
          </a:solidFill>
          <a:ln w="12700">
            <a:solidFill>
              <a:srgbClr val="D6E1EA"/>
            </a:solidFill>
            <a:prstDash val="solid"/>
          </a:ln>
        </p:spPr>
        <p:txBody>
          <a:bodyPr/>
          <a:lstStyle/>
          <a:p>
            <a:endParaRPr lang="lv-LV"/>
          </a:p>
        </p:txBody>
      </p:sp>
      <p:sp>
        <p:nvSpPr>
          <p:cNvPr id="7" name="Shape 5"/>
          <p:cNvSpPr/>
          <p:nvPr/>
        </p:nvSpPr>
        <p:spPr>
          <a:xfrm>
            <a:off x="438912" y="1481328"/>
            <a:ext cx="54864" cy="4526280"/>
          </a:xfrm>
          <a:prstGeom prst="rect">
            <a:avLst/>
          </a:prstGeom>
          <a:solidFill>
            <a:srgbClr val="2F7D5B"/>
          </a:solidFill>
          <a:ln w="12700">
            <a:solidFill>
              <a:srgbClr val="2F7D5B"/>
            </a:solidFill>
            <a:prstDash val="solid"/>
          </a:ln>
        </p:spPr>
        <p:txBody>
          <a:bodyPr/>
          <a:lstStyle/>
          <a:p>
            <a:endParaRPr lang="lv-LV"/>
          </a:p>
        </p:txBody>
      </p:sp>
      <p:sp>
        <p:nvSpPr>
          <p:cNvPr id="8" name="Text 6"/>
          <p:cNvSpPr/>
          <p:nvPr/>
        </p:nvSpPr>
        <p:spPr>
          <a:xfrm>
            <a:off x="612648" y="1609344"/>
            <a:ext cx="3374136" cy="310896"/>
          </a:xfrm>
          <a:prstGeom prst="rect">
            <a:avLst/>
          </a:prstGeom>
          <a:noFill/>
          <a:ln/>
        </p:spPr>
        <p:txBody>
          <a:bodyPr wrap="square" lIns="0" tIns="0" rIns="0" bIns="0" rtlCol="0" anchor="ctr">
            <a:normAutofit fontScale="62500" lnSpcReduction="2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1. MVI radioloģijā tiešā metodiskā kompetence</a:t>
            </a:r>
            <a:endParaRPr lang="en-US" sz="2000" dirty="0"/>
          </a:p>
        </p:txBody>
      </p:sp>
      <p:sp>
        <p:nvSpPr>
          <p:cNvPr id="9" name="Text 7"/>
          <p:cNvSpPr/>
          <p:nvPr/>
        </p:nvSpPr>
        <p:spPr>
          <a:xfrm>
            <a:off x="630936" y="2039112"/>
            <a:ext cx="3328416" cy="3849624"/>
          </a:xfrm>
          <a:prstGeom prst="rect">
            <a:avLst/>
          </a:prstGeom>
          <a:noFill/>
          <a:ln/>
        </p:spPr>
        <p:txBody>
          <a:bodyPr wrap="square" lIns="254" tIns="254" rIns="254" bIns="254" rtlCol="0" anchor="ctr">
            <a:normAutofit/>
          </a:bodyPr>
          <a:lstStyle/>
          <a:p>
            <a:pPr marL="203200" indent="-203200">
              <a:buSzPct val="100000"/>
              <a:buChar char="•"/>
            </a:pPr>
            <a:r>
              <a:rPr lang="en-US" sz="1600" dirty="0">
                <a:solidFill>
                  <a:srgbClr val="24323F"/>
                </a:solidFill>
                <a:latin typeface="Aptos" pitchFamily="34" charset="0"/>
                <a:ea typeface="Aptos" pitchFamily="34" charset="-122"/>
                <a:cs typeface="Aptos" pitchFamily="34" charset="-120"/>
              </a:rPr>
              <a:t>Radioloģijas pieejamības un gaidīšanas PREM</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Pacienta sagatavošanās informācija</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Procedūras skaidrojums</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Informācija par radioloģijas rezultātu saņemšanu</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Attēlu/aprakstu pieejamība</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Atkārtotu izmeklējumu iemeslu klasifikācija</a:t>
            </a:r>
            <a:endParaRPr lang="en-US" sz="1600" dirty="0"/>
          </a:p>
        </p:txBody>
      </p:sp>
      <p:sp>
        <p:nvSpPr>
          <p:cNvPr id="10" name="Shape 8"/>
          <p:cNvSpPr/>
          <p:nvPr/>
        </p:nvSpPr>
        <p:spPr>
          <a:xfrm>
            <a:off x="4261104" y="1481328"/>
            <a:ext cx="3675888" cy="4526280"/>
          </a:xfrm>
          <a:prstGeom prst="roundRect">
            <a:avLst>
              <a:gd name="adj" fmla="val 1741"/>
            </a:avLst>
          </a:prstGeom>
          <a:solidFill>
            <a:srgbClr val="E7F3F2"/>
          </a:solidFill>
          <a:ln w="12700">
            <a:solidFill>
              <a:srgbClr val="D6E1EA"/>
            </a:solidFill>
            <a:prstDash val="solid"/>
          </a:ln>
        </p:spPr>
        <p:txBody>
          <a:bodyPr/>
          <a:lstStyle/>
          <a:p>
            <a:endParaRPr lang="lv-LV"/>
          </a:p>
        </p:txBody>
      </p:sp>
      <p:sp>
        <p:nvSpPr>
          <p:cNvPr id="11" name="Shape 9"/>
          <p:cNvSpPr/>
          <p:nvPr/>
        </p:nvSpPr>
        <p:spPr>
          <a:xfrm>
            <a:off x="4261104" y="1481328"/>
            <a:ext cx="54864" cy="4526280"/>
          </a:xfrm>
          <a:prstGeom prst="rect">
            <a:avLst/>
          </a:prstGeom>
          <a:solidFill>
            <a:srgbClr val="2F7F7B"/>
          </a:solidFill>
          <a:ln w="12700">
            <a:solidFill>
              <a:srgbClr val="2F7F7B"/>
            </a:solidFill>
            <a:prstDash val="solid"/>
          </a:ln>
        </p:spPr>
        <p:txBody>
          <a:bodyPr/>
          <a:lstStyle/>
          <a:p>
            <a:endParaRPr lang="lv-LV"/>
          </a:p>
        </p:txBody>
      </p:sp>
      <p:sp>
        <p:nvSpPr>
          <p:cNvPr id="12" name="Text 10"/>
          <p:cNvSpPr/>
          <p:nvPr/>
        </p:nvSpPr>
        <p:spPr>
          <a:xfrm>
            <a:off x="4434840" y="1609344"/>
            <a:ext cx="3374136" cy="310896"/>
          </a:xfrm>
          <a:prstGeom prst="rect">
            <a:avLst/>
          </a:prstGeom>
          <a:noFill/>
          <a:ln/>
        </p:spPr>
        <p:txBody>
          <a:bodyPr wrap="square" lIns="0" tIns="0" rIns="0" bIns="0" rtlCol="0" anchor="ctr">
            <a:normAutofit fontScale="925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2. Kopīga joma ar MVI onkoloģijā</a:t>
            </a:r>
            <a:endParaRPr lang="en-US" sz="2000" dirty="0"/>
          </a:p>
        </p:txBody>
      </p:sp>
      <p:sp>
        <p:nvSpPr>
          <p:cNvPr id="13" name="Text 11"/>
          <p:cNvSpPr/>
          <p:nvPr/>
        </p:nvSpPr>
        <p:spPr>
          <a:xfrm>
            <a:off x="4453128" y="2039112"/>
            <a:ext cx="3328416" cy="3849624"/>
          </a:xfrm>
          <a:prstGeom prst="rect">
            <a:avLst/>
          </a:prstGeom>
          <a:noFill/>
          <a:ln/>
        </p:spPr>
        <p:txBody>
          <a:bodyPr wrap="square" lIns="254" tIns="254" rIns="254" bIns="254" rtlCol="0" anchor="ctr">
            <a:normAutofit/>
          </a:bodyPr>
          <a:lstStyle/>
          <a:p>
            <a:pPr marL="203200" indent="-203200">
              <a:buSzPct val="100000"/>
              <a:buChar char="•"/>
            </a:pPr>
            <a:r>
              <a:rPr lang="en-US" sz="1600" dirty="0">
                <a:solidFill>
                  <a:srgbClr val="24323F"/>
                </a:solidFill>
                <a:latin typeface="Aptos" pitchFamily="34" charset="0"/>
                <a:ea typeface="Aptos" pitchFamily="34" charset="-122"/>
                <a:cs typeface="Aptos" pitchFamily="34" charset="-120"/>
              </a:rPr>
              <a:t>Pacienta ceļa skaidrība</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Diagnozes paziņošana</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Kontakts pēc diagnozes</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Informēšana par atbalsta personas klātbūtnes iespēju</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Biopsijas/diagnostikas pārejas</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Kopējā onkoloģiskā ceļa PREM/PROM</a:t>
            </a:r>
            <a:endParaRPr lang="en-US" sz="1600" dirty="0"/>
          </a:p>
        </p:txBody>
      </p:sp>
      <p:sp>
        <p:nvSpPr>
          <p:cNvPr id="14" name="Shape 12"/>
          <p:cNvSpPr/>
          <p:nvPr/>
        </p:nvSpPr>
        <p:spPr>
          <a:xfrm>
            <a:off x="8083296" y="1481328"/>
            <a:ext cx="3666744" cy="4526280"/>
          </a:xfrm>
          <a:prstGeom prst="roundRect">
            <a:avLst>
              <a:gd name="adj" fmla="val 1746"/>
            </a:avLst>
          </a:prstGeom>
          <a:solidFill>
            <a:srgbClr val="FAEFE5"/>
          </a:solidFill>
          <a:ln w="12700">
            <a:solidFill>
              <a:srgbClr val="D6E1EA"/>
            </a:solidFill>
            <a:prstDash val="solid"/>
          </a:ln>
        </p:spPr>
        <p:txBody>
          <a:bodyPr/>
          <a:lstStyle/>
          <a:p>
            <a:endParaRPr lang="lv-LV"/>
          </a:p>
        </p:txBody>
      </p:sp>
      <p:sp>
        <p:nvSpPr>
          <p:cNvPr id="15" name="Shape 13"/>
          <p:cNvSpPr/>
          <p:nvPr/>
        </p:nvSpPr>
        <p:spPr>
          <a:xfrm>
            <a:off x="8083296" y="1481328"/>
            <a:ext cx="54864" cy="4526280"/>
          </a:xfrm>
          <a:prstGeom prst="rect">
            <a:avLst/>
          </a:prstGeom>
          <a:solidFill>
            <a:srgbClr val="C9793C"/>
          </a:solidFill>
          <a:ln w="12700">
            <a:solidFill>
              <a:srgbClr val="C9793C"/>
            </a:solidFill>
            <a:prstDash val="solid"/>
          </a:ln>
        </p:spPr>
        <p:txBody>
          <a:bodyPr/>
          <a:lstStyle/>
          <a:p>
            <a:endParaRPr lang="lv-LV"/>
          </a:p>
        </p:txBody>
      </p:sp>
      <p:sp>
        <p:nvSpPr>
          <p:cNvPr id="16" name="Text 14"/>
          <p:cNvSpPr/>
          <p:nvPr/>
        </p:nvSpPr>
        <p:spPr>
          <a:xfrm>
            <a:off x="8257032" y="1609344"/>
            <a:ext cx="3364992" cy="310896"/>
          </a:xfrm>
          <a:prstGeom prst="rect">
            <a:avLst/>
          </a:prstGeom>
          <a:noFill/>
          <a:ln/>
        </p:spPr>
        <p:txBody>
          <a:bodyPr wrap="square" lIns="0" tIns="0" rIns="0" bIns="0" rtlCol="0" anchor="ctr">
            <a:normAutofit fontScale="77500" lnSpcReduction="2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3. Rekomendācijas citām institūcijām</a:t>
            </a:r>
            <a:endParaRPr lang="en-US" sz="2000" dirty="0"/>
          </a:p>
        </p:txBody>
      </p:sp>
      <p:sp>
        <p:nvSpPr>
          <p:cNvPr id="17" name="Text 15"/>
          <p:cNvSpPr/>
          <p:nvPr/>
        </p:nvSpPr>
        <p:spPr>
          <a:xfrm>
            <a:off x="8275320" y="2039112"/>
            <a:ext cx="3319272" cy="3849624"/>
          </a:xfrm>
          <a:prstGeom prst="rect">
            <a:avLst/>
          </a:prstGeom>
          <a:noFill/>
          <a:ln/>
        </p:spPr>
        <p:txBody>
          <a:bodyPr wrap="square" lIns="254" tIns="254" rIns="254" bIns="254" rtlCol="0" anchor="ctr">
            <a:normAutofit/>
          </a:bodyPr>
          <a:lstStyle/>
          <a:p>
            <a:pPr marL="203200" indent="-203200">
              <a:buSzPct val="100000"/>
              <a:buChar char="•"/>
            </a:pPr>
            <a:r>
              <a:rPr lang="en-US" sz="1600" dirty="0">
                <a:solidFill>
                  <a:srgbClr val="24323F"/>
                </a:solidFill>
                <a:latin typeface="Aptos" pitchFamily="34" charset="0"/>
                <a:ea typeface="Aptos" pitchFamily="34" charset="-122"/>
                <a:cs typeface="Aptos" pitchFamily="34" charset="-120"/>
              </a:rPr>
              <a:t>Rindu organizācija un finansējums</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Sistēmiska e-nosūtījuma ieviešana</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Starpiestāžu attēlu/slēdzienu pieejamība un IT savietojamība</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Koordinatora funkcijas organizācija</a:t>
            </a:r>
            <a:endParaRPr lang="en-US" sz="1600" dirty="0"/>
          </a:p>
          <a:p>
            <a:pPr marL="203200" indent="-203200">
              <a:buSzPct val="100000"/>
              <a:buChar char="•"/>
            </a:pPr>
            <a:r>
              <a:rPr lang="en-US" sz="1600" dirty="0">
                <a:solidFill>
                  <a:srgbClr val="24323F"/>
                </a:solidFill>
                <a:latin typeface="Aptos" pitchFamily="34" charset="0"/>
                <a:ea typeface="Aptos" pitchFamily="34" charset="-122"/>
                <a:cs typeface="Aptos" pitchFamily="34" charset="-120"/>
              </a:rPr>
              <a:t>Administratīvais / finansiālais un psiholoģiskais atbalsts</a:t>
            </a:r>
            <a:endParaRPr lang="en-US" sz="160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Pieci prioritārie attīstības virzieni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MVI sākotnējais, datos balstīts prioritizācijas priekšlikums saskaņošanai</a:t>
            </a:r>
            <a:endParaRPr lang="en-US" sz="1650" dirty="0"/>
          </a:p>
        </p:txBody>
      </p:sp>
      <p:sp>
        <p:nvSpPr>
          <p:cNvPr id="4" name="Shape 2"/>
          <p:cNvSpPr/>
          <p:nvPr/>
        </p:nvSpPr>
        <p:spPr>
          <a:xfrm>
            <a:off x="438912" y="1005840"/>
            <a:ext cx="1572768" cy="256032"/>
          </a:xfrm>
          <a:prstGeom prst="roundRect">
            <a:avLst>
              <a:gd name="adj" fmla="val 21429"/>
            </a:avLst>
          </a:prstGeom>
          <a:solidFill>
            <a:srgbClr val="173B5E"/>
          </a:solidFill>
          <a:ln w="12700">
            <a:solidFill>
              <a:srgbClr val="173B5E"/>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PRIORITĀTES</a:t>
            </a:r>
            <a:endParaRPr lang="en-US" sz="950" dirty="0"/>
          </a:p>
        </p:txBody>
      </p:sp>
      <p:sp>
        <p:nvSpPr>
          <p:cNvPr id="6" name="Shape 4"/>
          <p:cNvSpPr/>
          <p:nvPr/>
        </p:nvSpPr>
        <p:spPr>
          <a:xfrm>
            <a:off x="438912" y="1389888"/>
            <a:ext cx="11311128" cy="822960"/>
          </a:xfrm>
          <a:prstGeom prst="roundRect">
            <a:avLst>
              <a:gd name="adj" fmla="val 7778"/>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603504" y="1554480"/>
            <a:ext cx="347472" cy="347472"/>
          </a:xfrm>
          <a:prstGeom prst="ellipse">
            <a:avLst/>
          </a:prstGeom>
          <a:solidFill>
            <a:srgbClr val="B84A4A"/>
          </a:solidFill>
          <a:ln w="12700">
            <a:solidFill>
              <a:srgbClr val="B84A4A"/>
            </a:solidFill>
            <a:prstDash val="solid"/>
          </a:ln>
        </p:spPr>
        <p:txBody>
          <a:bodyPr/>
          <a:lstStyle/>
          <a:p>
            <a:endParaRPr lang="lv-LV"/>
          </a:p>
        </p:txBody>
      </p:sp>
      <p:sp>
        <p:nvSpPr>
          <p:cNvPr id="8" name="Text 6"/>
          <p:cNvSpPr/>
          <p:nvPr/>
        </p:nvSpPr>
        <p:spPr>
          <a:xfrm>
            <a:off x="603504" y="1613916"/>
            <a:ext cx="347472" cy="155448"/>
          </a:xfrm>
          <a:prstGeom prst="rect">
            <a:avLst/>
          </a:prstGeom>
          <a:noFill/>
          <a:ln/>
        </p:spPr>
        <p:txBody>
          <a:bodyPr wrap="square" lIns="0" tIns="0" rIns="0" bIns="0" rtlCol="0" anchor="ctr"/>
          <a:lstStyle/>
          <a:p>
            <a:pPr marL="0" indent="0" algn="ctr">
              <a:buNone/>
            </a:pPr>
            <a:r>
              <a:rPr lang="en-US" sz="1250" b="1" dirty="0">
                <a:solidFill>
                  <a:srgbClr val="FFFFFF"/>
                </a:solidFill>
                <a:latin typeface="Aptos" pitchFamily="34" charset="0"/>
                <a:ea typeface="Aptos" pitchFamily="34" charset="-122"/>
                <a:cs typeface="Aptos" pitchFamily="34" charset="-120"/>
              </a:rPr>
              <a:t>1</a:t>
            </a:r>
            <a:endParaRPr lang="en-US" sz="1250" dirty="0"/>
          </a:p>
        </p:txBody>
      </p:sp>
      <p:sp>
        <p:nvSpPr>
          <p:cNvPr id="9" name="Text 7"/>
          <p:cNvSpPr/>
          <p:nvPr/>
        </p:nvSpPr>
        <p:spPr>
          <a:xfrm>
            <a:off x="1078992" y="1527048"/>
            <a:ext cx="10506456" cy="274320"/>
          </a:xfrm>
          <a:prstGeom prst="rect">
            <a:avLst/>
          </a:prstGeom>
          <a:noFill/>
          <a:ln/>
        </p:spPr>
        <p:txBody>
          <a:bodyPr wrap="square" lIns="0" tIns="0" rIns="0" bIns="0" rtlCol="0" anchor="ctr">
            <a:normAutofit lnSpcReduction="10000"/>
          </a:bodyPr>
          <a:lstStyle/>
          <a:p>
            <a:pPr marL="0" indent="0">
              <a:buNone/>
            </a:pPr>
            <a:r>
              <a:rPr lang="en-US" sz="1850" b="1" dirty="0">
                <a:solidFill>
                  <a:srgbClr val="173B5E"/>
                </a:solidFill>
                <a:latin typeface="Aptos Display" pitchFamily="34" charset="0"/>
                <a:ea typeface="Aptos Display" pitchFamily="34" charset="-122"/>
                <a:cs typeface="Aptos Display" pitchFamily="34" charset="-120"/>
              </a:rPr>
              <a:t>Pacienta ceļa skaidrība un koordinācija</a:t>
            </a:r>
            <a:endParaRPr lang="en-US" sz="1850" dirty="0"/>
          </a:p>
        </p:txBody>
      </p:sp>
      <p:sp>
        <p:nvSpPr>
          <p:cNvPr id="10" name="Text 8"/>
          <p:cNvSpPr/>
          <p:nvPr/>
        </p:nvSpPr>
        <p:spPr>
          <a:xfrm>
            <a:off x="1078992" y="1856232"/>
            <a:ext cx="10506456" cy="256032"/>
          </a:xfrm>
          <a:prstGeom prst="rect">
            <a:avLst/>
          </a:prstGeom>
          <a:noFill/>
          <a:ln/>
        </p:spPr>
        <p:txBody>
          <a:bodyPr wrap="square" lIns="0" tIns="0" rIns="0" bIns="0" rtlCol="0" anchor="ctr">
            <a:normAutofit/>
          </a:bodyPr>
          <a:lstStyle/>
          <a:p>
            <a:pPr marL="0" indent="0">
              <a:buNone/>
            </a:pPr>
            <a:r>
              <a:rPr lang="en-US" sz="1380" dirty="0">
                <a:solidFill>
                  <a:srgbClr val="66727F"/>
                </a:solidFill>
                <a:latin typeface="Aptos" pitchFamily="34" charset="0"/>
                <a:ea typeface="Aptos" pitchFamily="34" charset="-122"/>
                <a:cs typeface="Aptos" pitchFamily="34" charset="-120"/>
              </a:rPr>
              <a:t>35,7 % apjukums; pacientu ieteikumos skaidrāka informācija un vienots ceļa apraksts — 78 minējumi (30,2 %).</a:t>
            </a:r>
            <a:endParaRPr lang="en-US" sz="1380" dirty="0"/>
          </a:p>
        </p:txBody>
      </p:sp>
      <p:sp>
        <p:nvSpPr>
          <p:cNvPr id="11" name="Shape 9"/>
          <p:cNvSpPr/>
          <p:nvPr/>
        </p:nvSpPr>
        <p:spPr>
          <a:xfrm>
            <a:off x="10607040" y="1536192"/>
            <a:ext cx="960120" cy="274320"/>
          </a:xfrm>
          <a:prstGeom prst="roundRect">
            <a:avLst>
              <a:gd name="adj" fmla="val 16667"/>
            </a:avLst>
          </a:prstGeom>
          <a:solidFill>
            <a:srgbClr val="B84A4A"/>
          </a:solidFill>
          <a:ln w="12700">
            <a:solidFill>
              <a:srgbClr val="B84A4A"/>
            </a:solidFill>
            <a:prstDash val="solid"/>
          </a:ln>
        </p:spPr>
        <p:txBody>
          <a:bodyPr/>
          <a:lstStyle/>
          <a:p>
            <a:endParaRPr lang="lv-LV"/>
          </a:p>
        </p:txBody>
      </p:sp>
      <p:sp>
        <p:nvSpPr>
          <p:cNvPr id="12" name="Text 10"/>
          <p:cNvSpPr/>
          <p:nvPr/>
        </p:nvSpPr>
        <p:spPr>
          <a:xfrm>
            <a:off x="10652760" y="1595628"/>
            <a:ext cx="868680" cy="128016"/>
          </a:xfrm>
          <a:prstGeom prst="rect">
            <a:avLst/>
          </a:prstGeom>
          <a:noFill/>
          <a:ln/>
        </p:spPr>
        <p:txBody>
          <a:bodyPr wrap="square" lIns="0" tIns="0" rIns="0" bIns="0" rtlCol="0" anchor="ctr">
            <a:normAutofit lnSpcReduction="10000"/>
          </a:bodyPr>
          <a:lstStyle/>
          <a:p>
            <a:pPr marL="0" indent="0" algn="ctr">
              <a:buNone/>
            </a:pPr>
            <a:r>
              <a:rPr lang="en-US" sz="920" b="1" dirty="0">
                <a:solidFill>
                  <a:srgbClr val="FFFFFF"/>
                </a:solidFill>
                <a:latin typeface="Aptos" pitchFamily="34" charset="0"/>
                <a:ea typeface="Aptos" pitchFamily="34" charset="-122"/>
                <a:cs typeface="Aptos" pitchFamily="34" charset="-120"/>
              </a:rPr>
              <a:t>ĻOTI AUGSTA</a:t>
            </a:r>
            <a:endParaRPr lang="en-US" sz="920" dirty="0"/>
          </a:p>
        </p:txBody>
      </p:sp>
      <p:sp>
        <p:nvSpPr>
          <p:cNvPr id="13" name="Shape 11"/>
          <p:cNvSpPr/>
          <p:nvPr/>
        </p:nvSpPr>
        <p:spPr>
          <a:xfrm>
            <a:off x="438912" y="2313432"/>
            <a:ext cx="11311128" cy="822960"/>
          </a:xfrm>
          <a:prstGeom prst="roundRect">
            <a:avLst>
              <a:gd name="adj" fmla="val 7778"/>
            </a:avLst>
          </a:prstGeom>
          <a:solidFill>
            <a:srgbClr val="FFFFFF"/>
          </a:solidFill>
          <a:ln w="12700">
            <a:solidFill>
              <a:srgbClr val="D6E1EA"/>
            </a:solidFill>
            <a:prstDash val="solid"/>
          </a:ln>
        </p:spPr>
        <p:txBody>
          <a:bodyPr/>
          <a:lstStyle/>
          <a:p>
            <a:endParaRPr lang="lv-LV"/>
          </a:p>
        </p:txBody>
      </p:sp>
      <p:sp>
        <p:nvSpPr>
          <p:cNvPr id="14" name="Shape 12"/>
          <p:cNvSpPr/>
          <p:nvPr/>
        </p:nvSpPr>
        <p:spPr>
          <a:xfrm>
            <a:off x="603504" y="2478024"/>
            <a:ext cx="347472" cy="347472"/>
          </a:xfrm>
          <a:prstGeom prst="ellipse">
            <a:avLst/>
          </a:prstGeom>
          <a:solidFill>
            <a:srgbClr val="C9793C"/>
          </a:solidFill>
          <a:ln w="12700">
            <a:solidFill>
              <a:srgbClr val="C9793C"/>
            </a:solidFill>
            <a:prstDash val="solid"/>
          </a:ln>
        </p:spPr>
        <p:txBody>
          <a:bodyPr/>
          <a:lstStyle/>
          <a:p>
            <a:endParaRPr lang="lv-LV"/>
          </a:p>
        </p:txBody>
      </p:sp>
      <p:sp>
        <p:nvSpPr>
          <p:cNvPr id="15" name="Text 13"/>
          <p:cNvSpPr/>
          <p:nvPr/>
        </p:nvSpPr>
        <p:spPr>
          <a:xfrm>
            <a:off x="603504" y="2537460"/>
            <a:ext cx="347472" cy="155448"/>
          </a:xfrm>
          <a:prstGeom prst="rect">
            <a:avLst/>
          </a:prstGeom>
          <a:noFill/>
          <a:ln/>
        </p:spPr>
        <p:txBody>
          <a:bodyPr wrap="square" lIns="0" tIns="0" rIns="0" bIns="0" rtlCol="0" anchor="ctr"/>
          <a:lstStyle/>
          <a:p>
            <a:pPr marL="0" indent="0" algn="ctr">
              <a:buNone/>
            </a:pPr>
            <a:r>
              <a:rPr lang="en-US" sz="1250" b="1" dirty="0">
                <a:solidFill>
                  <a:srgbClr val="FFFFFF"/>
                </a:solidFill>
                <a:latin typeface="Aptos" pitchFamily="34" charset="0"/>
                <a:ea typeface="Aptos" pitchFamily="34" charset="-122"/>
                <a:cs typeface="Aptos" pitchFamily="34" charset="-120"/>
              </a:rPr>
              <a:t>2</a:t>
            </a:r>
            <a:endParaRPr lang="en-US" sz="1250" dirty="0"/>
          </a:p>
        </p:txBody>
      </p:sp>
      <p:sp>
        <p:nvSpPr>
          <p:cNvPr id="16" name="Text 14"/>
          <p:cNvSpPr/>
          <p:nvPr/>
        </p:nvSpPr>
        <p:spPr>
          <a:xfrm>
            <a:off x="1078992" y="2450592"/>
            <a:ext cx="10506456" cy="274320"/>
          </a:xfrm>
          <a:prstGeom prst="rect">
            <a:avLst/>
          </a:prstGeom>
          <a:noFill/>
          <a:ln/>
        </p:spPr>
        <p:txBody>
          <a:bodyPr wrap="square" lIns="0" tIns="0" rIns="0" bIns="0" rtlCol="0" anchor="ctr">
            <a:normAutofit lnSpcReduction="10000"/>
          </a:bodyPr>
          <a:lstStyle/>
          <a:p>
            <a:pPr marL="0" indent="0">
              <a:buNone/>
            </a:pPr>
            <a:r>
              <a:rPr lang="en-US" sz="1850" b="1" dirty="0">
                <a:solidFill>
                  <a:srgbClr val="173B5E"/>
                </a:solidFill>
                <a:latin typeface="Aptos Display" pitchFamily="34" charset="0"/>
                <a:ea typeface="Aptos Display" pitchFamily="34" charset="-122"/>
                <a:cs typeface="Aptos Display" pitchFamily="34" charset="-120"/>
              </a:rPr>
              <a:t>Savlaicīga pieejamība un gaidīšanas pārskatāmība</a:t>
            </a:r>
            <a:endParaRPr lang="en-US" sz="1850" dirty="0"/>
          </a:p>
        </p:txBody>
      </p:sp>
      <p:sp>
        <p:nvSpPr>
          <p:cNvPr id="17" name="Text 15"/>
          <p:cNvSpPr/>
          <p:nvPr/>
        </p:nvSpPr>
        <p:spPr>
          <a:xfrm>
            <a:off x="1078992" y="2779776"/>
            <a:ext cx="10506456" cy="256032"/>
          </a:xfrm>
          <a:prstGeom prst="rect">
            <a:avLst/>
          </a:prstGeom>
          <a:noFill/>
          <a:ln/>
        </p:spPr>
        <p:txBody>
          <a:bodyPr wrap="square" lIns="0" tIns="0" rIns="0" bIns="0" rtlCol="0" anchor="ctr">
            <a:normAutofit/>
          </a:bodyPr>
          <a:lstStyle/>
          <a:p>
            <a:pPr marL="0" indent="0">
              <a:buNone/>
            </a:pPr>
            <a:r>
              <a:rPr lang="en-US" sz="1380" dirty="0">
                <a:solidFill>
                  <a:srgbClr val="66727F"/>
                </a:solidFill>
                <a:latin typeface="Aptos" pitchFamily="34" charset="0"/>
                <a:ea typeface="Aptos" pitchFamily="34" charset="-122"/>
                <a:cs typeface="Aptos" pitchFamily="34" charset="-120"/>
              </a:rPr>
              <a:t>33,5 % līdz speciālistam ≥1 mēnesis; 20,8 % radioloģiju gaidīja ≥1 mēnesi.</a:t>
            </a:r>
            <a:endParaRPr lang="en-US" sz="1380" dirty="0"/>
          </a:p>
        </p:txBody>
      </p:sp>
      <p:sp>
        <p:nvSpPr>
          <p:cNvPr id="18" name="Shape 16"/>
          <p:cNvSpPr/>
          <p:nvPr/>
        </p:nvSpPr>
        <p:spPr>
          <a:xfrm>
            <a:off x="10607040" y="2459736"/>
            <a:ext cx="960120" cy="274320"/>
          </a:xfrm>
          <a:prstGeom prst="roundRect">
            <a:avLst>
              <a:gd name="adj" fmla="val 16667"/>
            </a:avLst>
          </a:prstGeom>
          <a:solidFill>
            <a:srgbClr val="C9793C"/>
          </a:solidFill>
          <a:ln w="12700">
            <a:solidFill>
              <a:srgbClr val="C9793C"/>
            </a:solidFill>
            <a:prstDash val="solid"/>
          </a:ln>
        </p:spPr>
        <p:txBody>
          <a:bodyPr/>
          <a:lstStyle/>
          <a:p>
            <a:endParaRPr lang="lv-LV"/>
          </a:p>
        </p:txBody>
      </p:sp>
      <p:sp>
        <p:nvSpPr>
          <p:cNvPr id="19" name="Text 17"/>
          <p:cNvSpPr/>
          <p:nvPr/>
        </p:nvSpPr>
        <p:spPr>
          <a:xfrm>
            <a:off x="10652760" y="2519172"/>
            <a:ext cx="868680" cy="128016"/>
          </a:xfrm>
          <a:prstGeom prst="rect">
            <a:avLst/>
          </a:prstGeom>
          <a:noFill/>
          <a:ln/>
        </p:spPr>
        <p:txBody>
          <a:bodyPr wrap="square" lIns="0" tIns="0" rIns="0" bIns="0" rtlCol="0" anchor="ctr">
            <a:normAutofit lnSpcReduction="10000"/>
          </a:bodyPr>
          <a:lstStyle/>
          <a:p>
            <a:pPr marL="0" indent="0" algn="ctr">
              <a:buNone/>
            </a:pPr>
            <a:r>
              <a:rPr lang="en-US" sz="920" b="1" dirty="0">
                <a:solidFill>
                  <a:srgbClr val="FFFFFF"/>
                </a:solidFill>
                <a:latin typeface="Aptos" pitchFamily="34" charset="0"/>
                <a:ea typeface="Aptos" pitchFamily="34" charset="-122"/>
                <a:cs typeface="Aptos" pitchFamily="34" charset="-120"/>
              </a:rPr>
              <a:t>ĻOTI AUGSTA</a:t>
            </a:r>
            <a:endParaRPr lang="en-US" sz="920" dirty="0"/>
          </a:p>
        </p:txBody>
      </p:sp>
      <p:sp>
        <p:nvSpPr>
          <p:cNvPr id="20" name="Shape 18"/>
          <p:cNvSpPr/>
          <p:nvPr/>
        </p:nvSpPr>
        <p:spPr>
          <a:xfrm>
            <a:off x="438912" y="3236976"/>
            <a:ext cx="11311128" cy="822960"/>
          </a:xfrm>
          <a:prstGeom prst="roundRect">
            <a:avLst>
              <a:gd name="adj" fmla="val 7778"/>
            </a:avLst>
          </a:prstGeom>
          <a:solidFill>
            <a:srgbClr val="FFFFFF"/>
          </a:solidFill>
          <a:ln w="12700">
            <a:solidFill>
              <a:srgbClr val="D6E1EA"/>
            </a:solidFill>
            <a:prstDash val="solid"/>
          </a:ln>
        </p:spPr>
        <p:txBody>
          <a:bodyPr/>
          <a:lstStyle/>
          <a:p>
            <a:endParaRPr lang="lv-LV"/>
          </a:p>
        </p:txBody>
      </p:sp>
      <p:sp>
        <p:nvSpPr>
          <p:cNvPr id="21" name="Shape 19"/>
          <p:cNvSpPr/>
          <p:nvPr/>
        </p:nvSpPr>
        <p:spPr>
          <a:xfrm>
            <a:off x="603504" y="3401568"/>
            <a:ext cx="347472" cy="347472"/>
          </a:xfrm>
          <a:prstGeom prst="ellipse">
            <a:avLst/>
          </a:prstGeom>
          <a:solidFill>
            <a:srgbClr val="2C6E9F"/>
          </a:solidFill>
          <a:ln w="12700">
            <a:solidFill>
              <a:srgbClr val="2C6E9F"/>
            </a:solidFill>
            <a:prstDash val="solid"/>
          </a:ln>
        </p:spPr>
        <p:txBody>
          <a:bodyPr/>
          <a:lstStyle/>
          <a:p>
            <a:endParaRPr lang="lv-LV"/>
          </a:p>
        </p:txBody>
      </p:sp>
      <p:sp>
        <p:nvSpPr>
          <p:cNvPr id="22" name="Text 20"/>
          <p:cNvSpPr/>
          <p:nvPr/>
        </p:nvSpPr>
        <p:spPr>
          <a:xfrm>
            <a:off x="603504" y="3461004"/>
            <a:ext cx="347472" cy="155448"/>
          </a:xfrm>
          <a:prstGeom prst="rect">
            <a:avLst/>
          </a:prstGeom>
          <a:noFill/>
          <a:ln/>
        </p:spPr>
        <p:txBody>
          <a:bodyPr wrap="square" lIns="0" tIns="0" rIns="0" bIns="0" rtlCol="0" anchor="ctr"/>
          <a:lstStyle/>
          <a:p>
            <a:pPr marL="0" indent="0" algn="ctr">
              <a:buNone/>
            </a:pPr>
            <a:r>
              <a:rPr lang="en-US" sz="1250" b="1" dirty="0">
                <a:solidFill>
                  <a:srgbClr val="FFFFFF"/>
                </a:solidFill>
                <a:latin typeface="Aptos" pitchFamily="34" charset="0"/>
                <a:ea typeface="Aptos" pitchFamily="34" charset="-122"/>
                <a:cs typeface="Aptos" pitchFamily="34" charset="-120"/>
              </a:rPr>
              <a:t>3</a:t>
            </a:r>
            <a:endParaRPr lang="en-US" sz="1250" dirty="0"/>
          </a:p>
        </p:txBody>
      </p:sp>
      <p:sp>
        <p:nvSpPr>
          <p:cNvPr id="23" name="Text 21"/>
          <p:cNvSpPr/>
          <p:nvPr/>
        </p:nvSpPr>
        <p:spPr>
          <a:xfrm>
            <a:off x="1078992" y="3374136"/>
            <a:ext cx="10506456" cy="274320"/>
          </a:xfrm>
          <a:prstGeom prst="rect">
            <a:avLst/>
          </a:prstGeom>
          <a:noFill/>
          <a:ln/>
        </p:spPr>
        <p:txBody>
          <a:bodyPr wrap="square" lIns="0" tIns="0" rIns="0" bIns="0" rtlCol="0" anchor="ctr">
            <a:normAutofit lnSpcReduction="10000"/>
          </a:bodyPr>
          <a:lstStyle/>
          <a:p>
            <a:pPr marL="0" indent="0">
              <a:buNone/>
            </a:pPr>
            <a:r>
              <a:rPr lang="en-US" sz="1850" b="1" dirty="0">
                <a:solidFill>
                  <a:srgbClr val="173B5E"/>
                </a:solidFill>
                <a:latin typeface="Aptos Display" pitchFamily="34" charset="0"/>
                <a:ea typeface="Aptos Display" pitchFamily="34" charset="-122"/>
                <a:cs typeface="Aptos Display" pitchFamily="34" charset="-120"/>
              </a:rPr>
              <a:t>Vienota pacientam saprotama informācija radioloģijā</a:t>
            </a:r>
            <a:endParaRPr lang="en-US" sz="1850" dirty="0"/>
          </a:p>
        </p:txBody>
      </p:sp>
      <p:sp>
        <p:nvSpPr>
          <p:cNvPr id="24" name="Text 22"/>
          <p:cNvSpPr/>
          <p:nvPr/>
        </p:nvSpPr>
        <p:spPr>
          <a:xfrm>
            <a:off x="1078992" y="3703320"/>
            <a:ext cx="10506456" cy="256032"/>
          </a:xfrm>
          <a:prstGeom prst="rect">
            <a:avLst/>
          </a:prstGeom>
          <a:noFill/>
          <a:ln/>
        </p:spPr>
        <p:txBody>
          <a:bodyPr wrap="square" lIns="0" tIns="0" rIns="0" bIns="0" rtlCol="0" anchor="ctr">
            <a:normAutofit/>
          </a:bodyPr>
          <a:lstStyle/>
          <a:p>
            <a:pPr marL="0" indent="0">
              <a:buNone/>
            </a:pPr>
            <a:r>
              <a:rPr lang="en-US" sz="1380" dirty="0">
                <a:solidFill>
                  <a:srgbClr val="66727F"/>
                </a:solidFill>
                <a:latin typeface="Aptos" pitchFamily="34" charset="0"/>
                <a:ea typeface="Aptos" pitchFamily="34" charset="-122"/>
                <a:cs typeface="Aptos" pitchFamily="34" charset="-120"/>
              </a:rPr>
              <a:t>14,0 % sagatavošanās informācijas nepilnības; 10,3 % rezultātu skaidrojuma problēmas.</a:t>
            </a:r>
            <a:endParaRPr lang="en-US" sz="1380" dirty="0"/>
          </a:p>
        </p:txBody>
      </p:sp>
      <p:sp>
        <p:nvSpPr>
          <p:cNvPr id="25" name="Shape 23"/>
          <p:cNvSpPr/>
          <p:nvPr/>
        </p:nvSpPr>
        <p:spPr>
          <a:xfrm>
            <a:off x="10607040" y="3383280"/>
            <a:ext cx="960120" cy="274320"/>
          </a:xfrm>
          <a:prstGeom prst="roundRect">
            <a:avLst>
              <a:gd name="adj" fmla="val 16667"/>
            </a:avLst>
          </a:prstGeom>
          <a:solidFill>
            <a:srgbClr val="2C6E9F"/>
          </a:solidFill>
          <a:ln w="12700">
            <a:solidFill>
              <a:srgbClr val="2C6E9F"/>
            </a:solidFill>
            <a:prstDash val="solid"/>
          </a:ln>
        </p:spPr>
        <p:txBody>
          <a:bodyPr/>
          <a:lstStyle/>
          <a:p>
            <a:endParaRPr lang="lv-LV"/>
          </a:p>
        </p:txBody>
      </p:sp>
      <p:sp>
        <p:nvSpPr>
          <p:cNvPr id="26" name="Text 24"/>
          <p:cNvSpPr/>
          <p:nvPr/>
        </p:nvSpPr>
        <p:spPr>
          <a:xfrm>
            <a:off x="10652760" y="3442716"/>
            <a:ext cx="868680" cy="128016"/>
          </a:xfrm>
          <a:prstGeom prst="rect">
            <a:avLst/>
          </a:prstGeom>
          <a:noFill/>
          <a:ln/>
        </p:spPr>
        <p:txBody>
          <a:bodyPr wrap="square" lIns="0" tIns="0" rIns="0" bIns="0" rtlCol="0" anchor="ctr">
            <a:normAutofit lnSpcReduction="10000"/>
          </a:bodyPr>
          <a:lstStyle/>
          <a:p>
            <a:pPr marL="0" indent="0" algn="ctr">
              <a:buNone/>
            </a:pPr>
            <a:r>
              <a:rPr lang="en-US" sz="920" b="1" dirty="0">
                <a:solidFill>
                  <a:srgbClr val="FFFFFF"/>
                </a:solidFill>
                <a:latin typeface="Aptos" pitchFamily="34" charset="0"/>
                <a:ea typeface="Aptos" pitchFamily="34" charset="-122"/>
                <a:cs typeface="Aptos" pitchFamily="34" charset="-120"/>
              </a:rPr>
              <a:t>AUGSTA</a:t>
            </a:r>
            <a:endParaRPr lang="en-US" sz="920" dirty="0"/>
          </a:p>
        </p:txBody>
      </p:sp>
      <p:sp>
        <p:nvSpPr>
          <p:cNvPr id="27" name="Shape 25"/>
          <p:cNvSpPr/>
          <p:nvPr/>
        </p:nvSpPr>
        <p:spPr>
          <a:xfrm>
            <a:off x="438912" y="4160520"/>
            <a:ext cx="11311128" cy="822960"/>
          </a:xfrm>
          <a:prstGeom prst="roundRect">
            <a:avLst>
              <a:gd name="adj" fmla="val 7778"/>
            </a:avLst>
          </a:prstGeom>
          <a:solidFill>
            <a:srgbClr val="FFFFFF"/>
          </a:solidFill>
          <a:ln w="12700">
            <a:solidFill>
              <a:srgbClr val="D6E1EA"/>
            </a:solidFill>
            <a:prstDash val="solid"/>
          </a:ln>
        </p:spPr>
        <p:txBody>
          <a:bodyPr/>
          <a:lstStyle/>
          <a:p>
            <a:endParaRPr lang="lv-LV"/>
          </a:p>
        </p:txBody>
      </p:sp>
      <p:sp>
        <p:nvSpPr>
          <p:cNvPr id="28" name="Shape 26"/>
          <p:cNvSpPr/>
          <p:nvPr/>
        </p:nvSpPr>
        <p:spPr>
          <a:xfrm>
            <a:off x="603504" y="4325112"/>
            <a:ext cx="347472" cy="347472"/>
          </a:xfrm>
          <a:prstGeom prst="ellipse">
            <a:avLst/>
          </a:prstGeom>
          <a:solidFill>
            <a:srgbClr val="2F7F7B"/>
          </a:solidFill>
          <a:ln w="12700">
            <a:solidFill>
              <a:srgbClr val="2F7F7B"/>
            </a:solidFill>
            <a:prstDash val="solid"/>
          </a:ln>
        </p:spPr>
        <p:txBody>
          <a:bodyPr/>
          <a:lstStyle/>
          <a:p>
            <a:endParaRPr lang="lv-LV"/>
          </a:p>
        </p:txBody>
      </p:sp>
      <p:sp>
        <p:nvSpPr>
          <p:cNvPr id="29" name="Text 27"/>
          <p:cNvSpPr/>
          <p:nvPr/>
        </p:nvSpPr>
        <p:spPr>
          <a:xfrm>
            <a:off x="603504" y="4384548"/>
            <a:ext cx="347472" cy="155448"/>
          </a:xfrm>
          <a:prstGeom prst="rect">
            <a:avLst/>
          </a:prstGeom>
          <a:noFill/>
          <a:ln/>
        </p:spPr>
        <p:txBody>
          <a:bodyPr wrap="square" lIns="0" tIns="0" rIns="0" bIns="0" rtlCol="0" anchor="ctr"/>
          <a:lstStyle/>
          <a:p>
            <a:pPr marL="0" indent="0" algn="ctr">
              <a:buNone/>
            </a:pPr>
            <a:r>
              <a:rPr lang="en-US" sz="1250" b="1" dirty="0">
                <a:solidFill>
                  <a:srgbClr val="FFFFFF"/>
                </a:solidFill>
                <a:latin typeface="Aptos" pitchFamily="34" charset="0"/>
                <a:ea typeface="Aptos" pitchFamily="34" charset="-122"/>
                <a:cs typeface="Aptos" pitchFamily="34" charset="-120"/>
              </a:rPr>
              <a:t>4</a:t>
            </a:r>
            <a:endParaRPr lang="en-US" sz="1250" dirty="0"/>
          </a:p>
        </p:txBody>
      </p:sp>
      <p:sp>
        <p:nvSpPr>
          <p:cNvPr id="30" name="Text 28"/>
          <p:cNvSpPr/>
          <p:nvPr/>
        </p:nvSpPr>
        <p:spPr>
          <a:xfrm>
            <a:off x="1078992" y="4297680"/>
            <a:ext cx="10506456" cy="274320"/>
          </a:xfrm>
          <a:prstGeom prst="rect">
            <a:avLst/>
          </a:prstGeom>
          <a:noFill/>
          <a:ln/>
        </p:spPr>
        <p:txBody>
          <a:bodyPr wrap="square" lIns="0" tIns="0" rIns="0" bIns="0" rtlCol="0" anchor="ctr">
            <a:normAutofit lnSpcReduction="10000"/>
          </a:bodyPr>
          <a:lstStyle/>
          <a:p>
            <a:pPr marL="0" indent="0">
              <a:buNone/>
            </a:pPr>
            <a:r>
              <a:rPr lang="en-US" sz="1850" b="1" dirty="0">
                <a:solidFill>
                  <a:srgbClr val="173B5E"/>
                </a:solidFill>
                <a:latin typeface="Aptos Display" pitchFamily="34" charset="0"/>
                <a:ea typeface="Aptos Display" pitchFamily="34" charset="-122"/>
                <a:cs typeface="Aptos Display" pitchFamily="34" charset="-120"/>
              </a:rPr>
              <a:t>Attēlu, rezultātu un izmeklējumu pēctecība</a:t>
            </a:r>
            <a:endParaRPr lang="en-US" sz="1850" dirty="0"/>
          </a:p>
        </p:txBody>
      </p:sp>
      <p:sp>
        <p:nvSpPr>
          <p:cNvPr id="31" name="Text 29"/>
          <p:cNvSpPr/>
          <p:nvPr/>
        </p:nvSpPr>
        <p:spPr>
          <a:xfrm>
            <a:off x="1078992" y="4626864"/>
            <a:ext cx="10506456" cy="256032"/>
          </a:xfrm>
          <a:prstGeom prst="rect">
            <a:avLst/>
          </a:prstGeom>
          <a:noFill/>
          <a:ln/>
        </p:spPr>
        <p:txBody>
          <a:bodyPr wrap="square" lIns="0" tIns="0" rIns="0" bIns="0" rtlCol="0" anchor="ctr">
            <a:normAutofit/>
          </a:bodyPr>
          <a:lstStyle/>
          <a:p>
            <a:pPr marL="0" indent="0">
              <a:buNone/>
            </a:pPr>
            <a:r>
              <a:rPr lang="en-US" sz="1380" dirty="0">
                <a:solidFill>
                  <a:srgbClr val="66727F"/>
                </a:solidFill>
                <a:latin typeface="Aptos" pitchFamily="34" charset="0"/>
                <a:ea typeface="Aptos" pitchFamily="34" charset="-122"/>
                <a:cs typeface="Aptos" pitchFamily="34" charset="-120"/>
              </a:rPr>
              <a:t>16,9 % rezultātu pieejamības problēmas; 18,4 % atkārtotu izmeklējumu pieredze.</a:t>
            </a:r>
            <a:endParaRPr lang="en-US" sz="1380" dirty="0"/>
          </a:p>
        </p:txBody>
      </p:sp>
      <p:sp>
        <p:nvSpPr>
          <p:cNvPr id="32" name="Shape 30"/>
          <p:cNvSpPr/>
          <p:nvPr/>
        </p:nvSpPr>
        <p:spPr>
          <a:xfrm>
            <a:off x="10607040" y="4306824"/>
            <a:ext cx="960120" cy="274320"/>
          </a:xfrm>
          <a:prstGeom prst="roundRect">
            <a:avLst>
              <a:gd name="adj" fmla="val 16667"/>
            </a:avLst>
          </a:prstGeom>
          <a:solidFill>
            <a:srgbClr val="2F7F7B"/>
          </a:solidFill>
          <a:ln w="12700">
            <a:solidFill>
              <a:srgbClr val="2F7F7B"/>
            </a:solidFill>
            <a:prstDash val="solid"/>
          </a:ln>
        </p:spPr>
        <p:txBody>
          <a:bodyPr/>
          <a:lstStyle/>
          <a:p>
            <a:endParaRPr lang="lv-LV"/>
          </a:p>
        </p:txBody>
      </p:sp>
      <p:sp>
        <p:nvSpPr>
          <p:cNvPr id="33" name="Text 31"/>
          <p:cNvSpPr/>
          <p:nvPr/>
        </p:nvSpPr>
        <p:spPr>
          <a:xfrm>
            <a:off x="10652760" y="4366260"/>
            <a:ext cx="868680" cy="128016"/>
          </a:xfrm>
          <a:prstGeom prst="rect">
            <a:avLst/>
          </a:prstGeom>
          <a:noFill/>
          <a:ln/>
        </p:spPr>
        <p:txBody>
          <a:bodyPr wrap="square" lIns="0" tIns="0" rIns="0" bIns="0" rtlCol="0" anchor="ctr">
            <a:normAutofit lnSpcReduction="10000"/>
          </a:bodyPr>
          <a:lstStyle/>
          <a:p>
            <a:pPr marL="0" indent="0" algn="ctr">
              <a:buNone/>
            </a:pPr>
            <a:r>
              <a:rPr lang="en-US" sz="920" b="1" dirty="0">
                <a:solidFill>
                  <a:srgbClr val="FFFFFF"/>
                </a:solidFill>
                <a:latin typeface="Aptos" pitchFamily="34" charset="0"/>
                <a:ea typeface="Aptos" pitchFamily="34" charset="-122"/>
                <a:cs typeface="Aptos" pitchFamily="34" charset="-120"/>
              </a:rPr>
              <a:t>AUGSTA</a:t>
            </a:r>
            <a:endParaRPr lang="en-US" sz="920" dirty="0"/>
          </a:p>
        </p:txBody>
      </p:sp>
      <p:sp>
        <p:nvSpPr>
          <p:cNvPr id="34" name="Shape 32"/>
          <p:cNvSpPr/>
          <p:nvPr/>
        </p:nvSpPr>
        <p:spPr>
          <a:xfrm>
            <a:off x="438912" y="5084064"/>
            <a:ext cx="11311128" cy="822960"/>
          </a:xfrm>
          <a:prstGeom prst="roundRect">
            <a:avLst>
              <a:gd name="adj" fmla="val 7778"/>
            </a:avLst>
          </a:prstGeom>
          <a:solidFill>
            <a:srgbClr val="FFFFFF"/>
          </a:solidFill>
          <a:ln w="12700">
            <a:solidFill>
              <a:srgbClr val="D6E1EA"/>
            </a:solidFill>
            <a:prstDash val="solid"/>
          </a:ln>
        </p:spPr>
        <p:txBody>
          <a:bodyPr/>
          <a:lstStyle/>
          <a:p>
            <a:endParaRPr lang="lv-LV"/>
          </a:p>
        </p:txBody>
      </p:sp>
      <p:sp>
        <p:nvSpPr>
          <p:cNvPr id="35" name="Shape 33"/>
          <p:cNvSpPr/>
          <p:nvPr/>
        </p:nvSpPr>
        <p:spPr>
          <a:xfrm>
            <a:off x="603504" y="5248656"/>
            <a:ext cx="347472" cy="347472"/>
          </a:xfrm>
          <a:prstGeom prst="ellipse">
            <a:avLst/>
          </a:prstGeom>
          <a:solidFill>
            <a:srgbClr val="2F7D5B"/>
          </a:solidFill>
          <a:ln w="12700">
            <a:solidFill>
              <a:srgbClr val="2F7D5B"/>
            </a:solidFill>
            <a:prstDash val="solid"/>
          </a:ln>
        </p:spPr>
        <p:txBody>
          <a:bodyPr/>
          <a:lstStyle/>
          <a:p>
            <a:endParaRPr lang="lv-LV"/>
          </a:p>
        </p:txBody>
      </p:sp>
      <p:sp>
        <p:nvSpPr>
          <p:cNvPr id="36" name="Text 34"/>
          <p:cNvSpPr/>
          <p:nvPr/>
        </p:nvSpPr>
        <p:spPr>
          <a:xfrm>
            <a:off x="603504" y="5308092"/>
            <a:ext cx="347472" cy="155448"/>
          </a:xfrm>
          <a:prstGeom prst="rect">
            <a:avLst/>
          </a:prstGeom>
          <a:noFill/>
          <a:ln/>
        </p:spPr>
        <p:txBody>
          <a:bodyPr wrap="square" lIns="0" tIns="0" rIns="0" bIns="0" rtlCol="0" anchor="ctr"/>
          <a:lstStyle/>
          <a:p>
            <a:pPr marL="0" indent="0" algn="ctr">
              <a:buNone/>
            </a:pPr>
            <a:r>
              <a:rPr lang="en-US" sz="1250" b="1" dirty="0">
                <a:solidFill>
                  <a:srgbClr val="FFFFFF"/>
                </a:solidFill>
                <a:latin typeface="Aptos" pitchFamily="34" charset="0"/>
                <a:ea typeface="Aptos" pitchFamily="34" charset="-122"/>
                <a:cs typeface="Aptos" pitchFamily="34" charset="-120"/>
              </a:rPr>
              <a:t>5</a:t>
            </a:r>
            <a:endParaRPr lang="en-US" sz="1250" dirty="0"/>
          </a:p>
        </p:txBody>
      </p:sp>
      <p:sp>
        <p:nvSpPr>
          <p:cNvPr id="37" name="Text 35"/>
          <p:cNvSpPr/>
          <p:nvPr/>
        </p:nvSpPr>
        <p:spPr>
          <a:xfrm>
            <a:off x="1078992" y="5221224"/>
            <a:ext cx="10506456" cy="274320"/>
          </a:xfrm>
          <a:prstGeom prst="rect">
            <a:avLst/>
          </a:prstGeom>
          <a:noFill/>
          <a:ln/>
        </p:spPr>
        <p:txBody>
          <a:bodyPr wrap="square" lIns="0" tIns="0" rIns="0" bIns="0" rtlCol="0" anchor="ctr">
            <a:normAutofit lnSpcReduction="10000"/>
          </a:bodyPr>
          <a:lstStyle/>
          <a:p>
            <a:pPr marL="0" indent="0">
              <a:buNone/>
            </a:pPr>
            <a:r>
              <a:rPr lang="en-US" sz="1850" b="1" dirty="0">
                <a:solidFill>
                  <a:srgbClr val="173B5E"/>
                </a:solidFill>
                <a:latin typeface="Aptos Display" pitchFamily="34" charset="0"/>
                <a:ea typeface="Aptos Display" pitchFamily="34" charset="-122"/>
                <a:cs typeface="Aptos Display" pitchFamily="34" charset="-120"/>
              </a:rPr>
              <a:t>Pacientcentrēta komunikācija, atbalsts un pieredzes monitorings</a:t>
            </a:r>
            <a:endParaRPr lang="en-US" sz="1850" dirty="0"/>
          </a:p>
        </p:txBody>
      </p:sp>
      <p:sp>
        <p:nvSpPr>
          <p:cNvPr id="38" name="Text 36"/>
          <p:cNvSpPr/>
          <p:nvPr/>
        </p:nvSpPr>
        <p:spPr>
          <a:xfrm>
            <a:off x="1078992" y="5550408"/>
            <a:ext cx="10506456" cy="256032"/>
          </a:xfrm>
          <a:prstGeom prst="rect">
            <a:avLst/>
          </a:prstGeom>
          <a:noFill/>
          <a:ln/>
        </p:spPr>
        <p:txBody>
          <a:bodyPr wrap="square" lIns="0" tIns="0" rIns="0" bIns="0" rtlCol="0" anchor="ctr">
            <a:normAutofit/>
          </a:bodyPr>
          <a:lstStyle/>
          <a:p>
            <a:pPr marL="0" indent="0">
              <a:buNone/>
            </a:pPr>
            <a:r>
              <a:rPr lang="en-US" sz="1380" dirty="0">
                <a:solidFill>
                  <a:srgbClr val="66727F"/>
                </a:solidFill>
                <a:latin typeface="Aptos" pitchFamily="34" charset="0"/>
                <a:ea typeface="Aptos" pitchFamily="34" charset="-122"/>
                <a:cs typeface="Aptos" pitchFamily="34" charset="-120"/>
              </a:rPr>
              <a:t>Atbalsta personas iespēja piedāvāta 21,3 %; 41,9 % nesaņēma kontaktinformāciju.</a:t>
            </a:r>
            <a:endParaRPr lang="en-US" sz="1380" dirty="0"/>
          </a:p>
        </p:txBody>
      </p:sp>
      <p:sp>
        <p:nvSpPr>
          <p:cNvPr id="39" name="Shape 37"/>
          <p:cNvSpPr/>
          <p:nvPr/>
        </p:nvSpPr>
        <p:spPr>
          <a:xfrm>
            <a:off x="10607040" y="5230368"/>
            <a:ext cx="960120" cy="274320"/>
          </a:xfrm>
          <a:prstGeom prst="roundRect">
            <a:avLst>
              <a:gd name="adj" fmla="val 16667"/>
            </a:avLst>
          </a:prstGeom>
          <a:solidFill>
            <a:srgbClr val="2F7D5B"/>
          </a:solidFill>
          <a:ln w="12700">
            <a:solidFill>
              <a:srgbClr val="2F7D5B"/>
            </a:solidFill>
            <a:prstDash val="solid"/>
          </a:ln>
        </p:spPr>
        <p:txBody>
          <a:bodyPr/>
          <a:lstStyle/>
          <a:p>
            <a:endParaRPr lang="lv-LV"/>
          </a:p>
        </p:txBody>
      </p:sp>
      <p:sp>
        <p:nvSpPr>
          <p:cNvPr id="40" name="Text 38"/>
          <p:cNvSpPr/>
          <p:nvPr/>
        </p:nvSpPr>
        <p:spPr>
          <a:xfrm>
            <a:off x="10652760" y="5289804"/>
            <a:ext cx="868680" cy="128016"/>
          </a:xfrm>
          <a:prstGeom prst="rect">
            <a:avLst/>
          </a:prstGeom>
          <a:noFill/>
          <a:ln/>
        </p:spPr>
        <p:txBody>
          <a:bodyPr wrap="square" lIns="0" tIns="0" rIns="0" bIns="0" rtlCol="0" anchor="ctr">
            <a:normAutofit fontScale="55000" lnSpcReduction="20000"/>
          </a:bodyPr>
          <a:lstStyle/>
          <a:p>
            <a:pPr marL="0" indent="0" algn="ctr">
              <a:buNone/>
            </a:pPr>
            <a:r>
              <a:rPr lang="en-US" sz="920" b="1" dirty="0">
                <a:solidFill>
                  <a:srgbClr val="FFFFFF"/>
                </a:solidFill>
                <a:latin typeface="Aptos" pitchFamily="34" charset="0"/>
                <a:ea typeface="Aptos" pitchFamily="34" charset="-122"/>
                <a:cs typeface="Aptos" pitchFamily="34" charset="-120"/>
              </a:rPr>
              <a:t>AUGSTA / STARPNOZARU</a:t>
            </a:r>
            <a:endParaRPr lang="en-US" sz="920" dirty="0"/>
          </a:p>
        </p:txBody>
      </p:sp>
      <p:sp>
        <p:nvSpPr>
          <p:cNvPr id="41"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Virsmērķi un uzdevumi — 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Pirmie divi virsmērķi fokusējas uz savlaicīgumu, skaidrību un radioloģijas informācijas minimumu</a:t>
            </a:r>
            <a:endParaRPr lang="en-US" sz="1650" dirty="0"/>
          </a:p>
        </p:txBody>
      </p:sp>
      <p:sp>
        <p:nvSpPr>
          <p:cNvPr id="4" name="Shape 2"/>
          <p:cNvSpPr/>
          <p:nvPr/>
        </p:nvSpPr>
        <p:spPr>
          <a:xfrm>
            <a:off x="438912" y="1005840"/>
            <a:ext cx="1572768" cy="256032"/>
          </a:xfrm>
          <a:prstGeom prst="roundRect">
            <a:avLst>
              <a:gd name="adj" fmla="val 21429"/>
            </a:avLst>
          </a:prstGeom>
          <a:solidFill>
            <a:srgbClr val="2C6E9F"/>
          </a:solidFill>
          <a:ln w="12700">
            <a:solidFill>
              <a:srgbClr val="2C6E9F"/>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VIRSMĒRĶI 1–2</a:t>
            </a:r>
            <a:endParaRPr lang="en-US" sz="950" dirty="0"/>
          </a:p>
        </p:txBody>
      </p:sp>
      <p:sp>
        <p:nvSpPr>
          <p:cNvPr id="6" name="Shape 4"/>
          <p:cNvSpPr/>
          <p:nvPr/>
        </p:nvSpPr>
        <p:spPr>
          <a:xfrm>
            <a:off x="438912" y="1481328"/>
            <a:ext cx="5486400" cy="4526280"/>
          </a:xfrm>
          <a:prstGeom prst="roundRect">
            <a:avLst>
              <a:gd name="adj" fmla="val 1414"/>
            </a:avLst>
          </a:prstGeom>
          <a:solidFill>
            <a:srgbClr val="FAEFE5"/>
          </a:solidFill>
          <a:ln w="12700">
            <a:solidFill>
              <a:srgbClr val="D6E1EA"/>
            </a:solidFill>
            <a:prstDash val="solid"/>
          </a:ln>
        </p:spPr>
        <p:txBody>
          <a:bodyPr/>
          <a:lstStyle/>
          <a:p>
            <a:endParaRPr lang="lv-LV"/>
          </a:p>
        </p:txBody>
      </p:sp>
      <p:sp>
        <p:nvSpPr>
          <p:cNvPr id="7" name="Shape 5"/>
          <p:cNvSpPr/>
          <p:nvPr/>
        </p:nvSpPr>
        <p:spPr>
          <a:xfrm>
            <a:off x="438912" y="1481328"/>
            <a:ext cx="54864" cy="4526280"/>
          </a:xfrm>
          <a:prstGeom prst="rect">
            <a:avLst/>
          </a:prstGeom>
          <a:solidFill>
            <a:srgbClr val="C9793C"/>
          </a:solidFill>
          <a:ln w="12700">
            <a:solidFill>
              <a:srgbClr val="C9793C"/>
            </a:solidFill>
            <a:prstDash val="solid"/>
          </a:ln>
        </p:spPr>
        <p:txBody>
          <a:bodyPr/>
          <a:lstStyle/>
          <a:p>
            <a:endParaRPr lang="lv-LV"/>
          </a:p>
        </p:txBody>
      </p:sp>
      <p:sp>
        <p:nvSpPr>
          <p:cNvPr id="8" name="Text 6"/>
          <p:cNvSpPr/>
          <p:nvPr/>
        </p:nvSpPr>
        <p:spPr>
          <a:xfrm>
            <a:off x="612648" y="1609344"/>
            <a:ext cx="5184648" cy="310896"/>
          </a:xfrm>
          <a:prstGeom prst="rect">
            <a:avLst/>
          </a:prstGeom>
          <a:noFill/>
          <a:ln/>
        </p:spPr>
        <p:txBody>
          <a:bodyPr wrap="square" lIns="0" tIns="0" rIns="0" bIns="0" rtlCol="0" anchor="ctr">
            <a:normAutofit fontScale="55000" lnSpcReduction="2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VIRSMĒRĶIS 1. Savlaicīgāks un pacientam pārskatāmāks diagnostikas ceļš</a:t>
            </a:r>
            <a:endParaRPr lang="en-US" sz="2000" dirty="0"/>
          </a:p>
        </p:txBody>
      </p:sp>
      <p:sp>
        <p:nvSpPr>
          <p:cNvPr id="9" name="Text 7"/>
          <p:cNvSpPr/>
          <p:nvPr/>
        </p:nvSpPr>
        <p:spPr>
          <a:xfrm>
            <a:off x="630936" y="2039112"/>
            <a:ext cx="5138928" cy="3849624"/>
          </a:xfrm>
          <a:prstGeom prst="rect">
            <a:avLst/>
          </a:prstGeom>
          <a:noFill/>
          <a:ln/>
        </p:spPr>
        <p:txBody>
          <a:bodyPr wrap="square" lIns="254" tIns="254" rIns="254" bIns="254" rtlCol="0" anchor="ctr">
            <a:normAutofit/>
          </a:bodyPr>
          <a:lstStyle/>
          <a:p>
            <a:pPr marL="203200" indent="-203200">
              <a:buSzPct val="100000"/>
              <a:buChar char="•"/>
            </a:pPr>
            <a:r>
              <a:rPr lang="en-US" sz="1720" dirty="0">
                <a:solidFill>
                  <a:srgbClr val="24323F"/>
                </a:solidFill>
                <a:latin typeface="Aptos" pitchFamily="34" charset="0"/>
                <a:ea typeface="Aptos" pitchFamily="34" charset="-122"/>
                <a:cs typeface="Aptos" pitchFamily="34" charset="-120"/>
              </a:rPr>
              <a:t>Definēt pacientam saprotamu diagnostikas ceļa informācijas minimumu</a:t>
            </a:r>
            <a:endParaRPr lang="en-US" sz="1720" dirty="0"/>
          </a:p>
          <a:p>
            <a:pPr marL="203200" indent="-203200">
              <a:buSzPct val="100000"/>
              <a:buChar char="•"/>
            </a:pPr>
            <a:r>
              <a:rPr lang="en-US" sz="1720" dirty="0">
                <a:solidFill>
                  <a:srgbClr val="24323F"/>
                </a:solidFill>
                <a:latin typeface="Aptos" pitchFamily="34" charset="0"/>
                <a:ea typeface="Aptos" pitchFamily="34" charset="-122"/>
                <a:cs typeface="Aptos" pitchFamily="34" charset="-120"/>
              </a:rPr>
              <a:t>Stiprināt skaidra kontaktpunkta / koordinācijas funkciju</a:t>
            </a:r>
            <a:endParaRPr lang="en-US" sz="1720" dirty="0"/>
          </a:p>
          <a:p>
            <a:pPr marL="203200" indent="-203200">
              <a:buSzPct val="100000"/>
              <a:buChar char="•"/>
            </a:pPr>
            <a:r>
              <a:rPr lang="en-US" sz="1720" dirty="0">
                <a:solidFill>
                  <a:srgbClr val="24323F"/>
                </a:solidFill>
                <a:latin typeface="Aptos" pitchFamily="34" charset="0"/>
                <a:ea typeface="Aptos" pitchFamily="34" charset="-122"/>
                <a:cs typeface="Aptos" pitchFamily="34" charset="-120"/>
              </a:rPr>
              <a:t>Veidot gaidīšanas laika un alternatīvu pakalpojuma vietu pārskatāmību</a:t>
            </a:r>
            <a:endParaRPr lang="en-US" sz="1720" dirty="0"/>
          </a:p>
          <a:p>
            <a:pPr marL="203200" indent="-203200">
              <a:buSzPct val="100000"/>
              <a:buChar char="•"/>
            </a:pPr>
            <a:r>
              <a:rPr lang="en-US" sz="1720" dirty="0">
                <a:solidFill>
                  <a:srgbClr val="24323F"/>
                </a:solidFill>
                <a:latin typeface="Aptos" pitchFamily="34" charset="0"/>
                <a:ea typeface="Aptos" pitchFamily="34" charset="-122"/>
                <a:cs typeface="Aptos" pitchFamily="34" charset="-120"/>
              </a:rPr>
              <a:t>Starpnozaru līmenī izvērtēt nosūtījuma procesa un pacientam sniegtās informācijas minimumu</a:t>
            </a:r>
            <a:endParaRPr lang="en-US" sz="1720" dirty="0"/>
          </a:p>
        </p:txBody>
      </p:sp>
      <p:sp>
        <p:nvSpPr>
          <p:cNvPr id="10" name="Shape 8"/>
          <p:cNvSpPr/>
          <p:nvPr/>
        </p:nvSpPr>
        <p:spPr>
          <a:xfrm>
            <a:off x="6172200" y="1481328"/>
            <a:ext cx="5577840" cy="4526280"/>
          </a:xfrm>
          <a:prstGeom prst="roundRect">
            <a:avLst>
              <a:gd name="adj" fmla="val 1414"/>
            </a:avLst>
          </a:prstGeom>
          <a:solidFill>
            <a:srgbClr val="EEF5FA"/>
          </a:solidFill>
          <a:ln w="12700">
            <a:solidFill>
              <a:srgbClr val="D6E1EA"/>
            </a:solidFill>
            <a:prstDash val="solid"/>
          </a:ln>
        </p:spPr>
        <p:txBody>
          <a:bodyPr/>
          <a:lstStyle/>
          <a:p>
            <a:endParaRPr lang="lv-LV"/>
          </a:p>
        </p:txBody>
      </p:sp>
      <p:sp>
        <p:nvSpPr>
          <p:cNvPr id="11" name="Shape 9"/>
          <p:cNvSpPr/>
          <p:nvPr/>
        </p:nvSpPr>
        <p:spPr>
          <a:xfrm>
            <a:off x="6172200" y="1481328"/>
            <a:ext cx="54864" cy="4526280"/>
          </a:xfrm>
          <a:prstGeom prst="rect">
            <a:avLst/>
          </a:prstGeom>
          <a:solidFill>
            <a:srgbClr val="2C6E9F"/>
          </a:solidFill>
          <a:ln w="12700">
            <a:solidFill>
              <a:srgbClr val="2C6E9F"/>
            </a:solidFill>
            <a:prstDash val="solid"/>
          </a:ln>
        </p:spPr>
        <p:txBody>
          <a:bodyPr/>
          <a:lstStyle/>
          <a:p>
            <a:endParaRPr lang="lv-LV"/>
          </a:p>
        </p:txBody>
      </p:sp>
      <p:sp>
        <p:nvSpPr>
          <p:cNvPr id="12" name="Text 10"/>
          <p:cNvSpPr/>
          <p:nvPr/>
        </p:nvSpPr>
        <p:spPr>
          <a:xfrm>
            <a:off x="6345936" y="1609344"/>
            <a:ext cx="5276088" cy="310896"/>
          </a:xfrm>
          <a:prstGeom prst="rect">
            <a:avLst/>
          </a:prstGeom>
          <a:noFill/>
          <a:ln/>
        </p:spPr>
        <p:txBody>
          <a:bodyPr wrap="square" lIns="0" tIns="0" rIns="0" bIns="0" rtlCol="0" anchor="ctr">
            <a:normAutofit fontScale="55000" lnSpcReduction="20000"/>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VIRSMĒRĶIS 2. Vienota un pacientam saprotama informācija radioloģijas procesā</a:t>
            </a:r>
            <a:endParaRPr lang="en-US" sz="2000" dirty="0"/>
          </a:p>
        </p:txBody>
      </p:sp>
      <p:sp>
        <p:nvSpPr>
          <p:cNvPr id="13" name="Text 11"/>
          <p:cNvSpPr/>
          <p:nvPr/>
        </p:nvSpPr>
        <p:spPr>
          <a:xfrm>
            <a:off x="6364224" y="2039112"/>
            <a:ext cx="5230368" cy="3849624"/>
          </a:xfrm>
          <a:prstGeom prst="rect">
            <a:avLst/>
          </a:prstGeom>
          <a:noFill/>
          <a:ln/>
        </p:spPr>
        <p:txBody>
          <a:bodyPr wrap="square" lIns="254" tIns="254" rIns="254" bIns="254" rtlCol="0" anchor="ctr">
            <a:normAutofit/>
          </a:bodyPr>
          <a:lstStyle/>
          <a:p>
            <a:pPr marL="203200" indent="-203200">
              <a:buSzPct val="100000"/>
              <a:buChar char="•"/>
            </a:pPr>
            <a:r>
              <a:rPr lang="en-US" sz="1750" dirty="0">
                <a:solidFill>
                  <a:srgbClr val="24323F"/>
                </a:solidFill>
                <a:latin typeface="Aptos" pitchFamily="34" charset="0"/>
                <a:ea typeface="Aptos" pitchFamily="34" charset="-122"/>
                <a:cs typeface="Aptos" pitchFamily="34" charset="-120"/>
              </a:rPr>
              <a:t>Standartizēt sagatavošanās informācijas minimumu biežākajiem izmeklējumiem</a:t>
            </a:r>
            <a:endParaRPr lang="en-US" sz="1750" dirty="0"/>
          </a:p>
          <a:p>
            <a:pPr marL="203200" indent="-203200">
              <a:buSzPct val="100000"/>
              <a:buChar char="•"/>
            </a:pPr>
            <a:r>
              <a:rPr lang="en-US" sz="1750" dirty="0">
                <a:solidFill>
                  <a:srgbClr val="24323F"/>
                </a:solidFill>
                <a:latin typeface="Aptos" pitchFamily="34" charset="0"/>
                <a:ea typeface="Aptos" pitchFamily="34" charset="-122"/>
                <a:cs typeface="Aptos" pitchFamily="34" charset="-120"/>
              </a:rPr>
              <a:t>Definēt īsu procedūras skaidrojuma minimumu un izpratnes pārbaudes principus</a:t>
            </a:r>
            <a:endParaRPr lang="en-US" sz="1750" dirty="0"/>
          </a:p>
          <a:p>
            <a:pPr marL="203200" indent="-203200">
              <a:buSzPct val="100000"/>
              <a:buChar char="•"/>
            </a:pPr>
            <a:r>
              <a:rPr lang="en-US" sz="1750" dirty="0">
                <a:solidFill>
                  <a:srgbClr val="24323F"/>
                </a:solidFill>
                <a:latin typeface="Aptos" pitchFamily="34" charset="0"/>
                <a:ea typeface="Aptos" pitchFamily="34" charset="-122"/>
                <a:cs typeface="Aptos" pitchFamily="34" charset="-120"/>
              </a:rPr>
              <a:t>Definēt rezultātu saņemšanas un turpmākās rīcības skaidrojuma minimumu</a:t>
            </a:r>
            <a:endParaRPr lang="en-US" sz="175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Virsmērķi un uzdevumi — II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Komunikācija, datu pēctecība un regulārs PREM/PROM mērījums veido uzlabojumu ilgtspēju</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VIRSMĒRĶI 3–5</a:t>
            </a:r>
            <a:endParaRPr lang="en-US" sz="950" dirty="0"/>
          </a:p>
        </p:txBody>
      </p:sp>
      <p:sp>
        <p:nvSpPr>
          <p:cNvPr id="6" name="Shape 4"/>
          <p:cNvSpPr/>
          <p:nvPr/>
        </p:nvSpPr>
        <p:spPr>
          <a:xfrm>
            <a:off x="438912" y="1481328"/>
            <a:ext cx="3675888" cy="4526280"/>
          </a:xfrm>
          <a:prstGeom prst="roundRect">
            <a:avLst>
              <a:gd name="adj" fmla="val 1741"/>
            </a:avLst>
          </a:prstGeom>
          <a:solidFill>
            <a:srgbClr val="E7F3F2"/>
          </a:solidFill>
          <a:ln w="12700">
            <a:solidFill>
              <a:srgbClr val="D6E1EA"/>
            </a:solidFill>
            <a:prstDash val="solid"/>
          </a:ln>
        </p:spPr>
        <p:txBody>
          <a:bodyPr/>
          <a:lstStyle/>
          <a:p>
            <a:endParaRPr lang="lv-LV"/>
          </a:p>
        </p:txBody>
      </p:sp>
      <p:sp>
        <p:nvSpPr>
          <p:cNvPr id="7" name="Shape 5"/>
          <p:cNvSpPr/>
          <p:nvPr/>
        </p:nvSpPr>
        <p:spPr>
          <a:xfrm>
            <a:off x="438912" y="1481328"/>
            <a:ext cx="54864" cy="4526280"/>
          </a:xfrm>
          <a:prstGeom prst="rect">
            <a:avLst/>
          </a:prstGeom>
          <a:solidFill>
            <a:srgbClr val="2F7F7B"/>
          </a:solidFill>
          <a:ln w="12700">
            <a:solidFill>
              <a:srgbClr val="2F7F7B"/>
            </a:solidFill>
            <a:prstDash val="solid"/>
          </a:ln>
        </p:spPr>
        <p:txBody>
          <a:bodyPr/>
          <a:lstStyle/>
          <a:p>
            <a:endParaRPr lang="lv-LV"/>
          </a:p>
        </p:txBody>
      </p:sp>
      <p:sp>
        <p:nvSpPr>
          <p:cNvPr id="8" name="Text 6"/>
          <p:cNvSpPr/>
          <p:nvPr/>
        </p:nvSpPr>
        <p:spPr>
          <a:xfrm>
            <a:off x="569976" y="1508760"/>
            <a:ext cx="3416808" cy="621792"/>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VIRSMĒRĶIS 3. Pacientcentrēta komunikācija un atbalsts</a:t>
            </a:r>
            <a:endParaRPr lang="en-US" sz="2000" dirty="0"/>
          </a:p>
        </p:txBody>
      </p:sp>
      <p:sp>
        <p:nvSpPr>
          <p:cNvPr id="9" name="Text 7"/>
          <p:cNvSpPr/>
          <p:nvPr/>
        </p:nvSpPr>
        <p:spPr>
          <a:xfrm>
            <a:off x="630936" y="2039112"/>
            <a:ext cx="3328416" cy="3849624"/>
          </a:xfrm>
          <a:prstGeom prst="rect">
            <a:avLst/>
          </a:prstGeom>
          <a:noFill/>
          <a:ln/>
        </p:spPr>
        <p:txBody>
          <a:bodyPr wrap="square" lIns="254" tIns="254" rIns="254" bIns="254" rtlCol="0" anchor="ctr">
            <a:normAutofit/>
          </a:bodyPr>
          <a:lstStyle/>
          <a:p>
            <a:pPr marL="203200" indent="-203200">
              <a:buSzPct val="100000"/>
              <a:buChar char="•"/>
            </a:pPr>
            <a:r>
              <a:rPr lang="en-US" sz="1640" dirty="0">
                <a:solidFill>
                  <a:srgbClr val="24323F"/>
                </a:solidFill>
                <a:latin typeface="Aptos" pitchFamily="34" charset="0"/>
                <a:ea typeface="Aptos" pitchFamily="34" charset="-122"/>
                <a:cs typeface="Aptos" pitchFamily="34" charset="-120"/>
              </a:rPr>
              <a:t>Vienoties par diagnozes paziņošanas pamatprincipiem</a:t>
            </a:r>
            <a:endParaRPr lang="en-US" sz="1640" dirty="0"/>
          </a:p>
          <a:p>
            <a:pPr marL="203200" indent="-203200">
              <a:buSzPct val="100000"/>
              <a:buChar char="•"/>
            </a:pPr>
            <a:r>
              <a:rPr lang="en-US" sz="1640" dirty="0">
                <a:solidFill>
                  <a:srgbClr val="24323F"/>
                </a:solidFill>
                <a:latin typeface="Aptos" pitchFamily="34" charset="0"/>
                <a:ea typeface="Aptos" pitchFamily="34" charset="-122"/>
                <a:cs typeface="Aptos" pitchFamily="34" charset="-120"/>
              </a:rPr>
              <a:t>Savlaicīgi informēt par atbalsta personas klātbūtnes iespēju</a:t>
            </a:r>
            <a:endParaRPr lang="en-US" sz="1640" dirty="0"/>
          </a:p>
          <a:p>
            <a:pPr marL="203200" indent="-203200">
              <a:buSzPct val="100000"/>
              <a:buChar char="•"/>
            </a:pPr>
            <a:r>
              <a:rPr lang="en-US" sz="1640" dirty="0">
                <a:solidFill>
                  <a:srgbClr val="24323F"/>
                </a:solidFill>
                <a:latin typeface="Aptos" pitchFamily="34" charset="0"/>
                <a:ea typeface="Aptos" pitchFamily="34" charset="-122"/>
                <a:cs typeface="Aptos" pitchFamily="34" charset="-120"/>
              </a:rPr>
              <a:t>Pēc diagnozes nodrošināt informācijas komplektu ar kontaktu un praktiskā atbalsta norādēm</a:t>
            </a:r>
            <a:endParaRPr lang="en-US" sz="1640" dirty="0"/>
          </a:p>
        </p:txBody>
      </p:sp>
      <p:sp>
        <p:nvSpPr>
          <p:cNvPr id="10" name="Shape 8"/>
          <p:cNvSpPr/>
          <p:nvPr/>
        </p:nvSpPr>
        <p:spPr>
          <a:xfrm>
            <a:off x="4261104" y="1481328"/>
            <a:ext cx="3675888" cy="4526280"/>
          </a:xfrm>
          <a:prstGeom prst="roundRect">
            <a:avLst>
              <a:gd name="adj" fmla="val 1741"/>
            </a:avLst>
          </a:prstGeom>
          <a:solidFill>
            <a:srgbClr val="EEF5FA"/>
          </a:solidFill>
          <a:ln w="12700">
            <a:solidFill>
              <a:srgbClr val="D6E1EA"/>
            </a:solidFill>
            <a:prstDash val="solid"/>
          </a:ln>
        </p:spPr>
        <p:txBody>
          <a:bodyPr/>
          <a:lstStyle/>
          <a:p>
            <a:endParaRPr lang="lv-LV"/>
          </a:p>
        </p:txBody>
      </p:sp>
      <p:sp>
        <p:nvSpPr>
          <p:cNvPr id="11" name="Shape 9"/>
          <p:cNvSpPr/>
          <p:nvPr/>
        </p:nvSpPr>
        <p:spPr>
          <a:xfrm>
            <a:off x="4261104" y="1481328"/>
            <a:ext cx="54864" cy="4526280"/>
          </a:xfrm>
          <a:prstGeom prst="rect">
            <a:avLst/>
          </a:prstGeom>
          <a:solidFill>
            <a:srgbClr val="2C6E9F"/>
          </a:solidFill>
          <a:ln w="12700">
            <a:solidFill>
              <a:srgbClr val="2C6E9F"/>
            </a:solidFill>
            <a:prstDash val="solid"/>
          </a:ln>
        </p:spPr>
        <p:txBody>
          <a:bodyPr/>
          <a:lstStyle/>
          <a:p>
            <a:endParaRPr lang="lv-LV"/>
          </a:p>
        </p:txBody>
      </p:sp>
      <p:sp>
        <p:nvSpPr>
          <p:cNvPr id="12" name="Text 10"/>
          <p:cNvSpPr/>
          <p:nvPr/>
        </p:nvSpPr>
        <p:spPr>
          <a:xfrm>
            <a:off x="4383026" y="1577340"/>
            <a:ext cx="3493008" cy="685800"/>
          </a:xfrm>
          <a:prstGeom prst="rect">
            <a:avLst/>
          </a:prstGeom>
          <a:noFill/>
          <a:ln/>
        </p:spPr>
        <p:txBody>
          <a:bodyPr wrap="square" lIns="0" tIns="0" rIns="0" bIns="0" rtlCol="0" anchor="ctr">
            <a:no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VIRSMĒRĶIS 4. Radioloģisko izmeklējumu un rezultātu pēctecība</a:t>
            </a:r>
            <a:endParaRPr lang="en-US" sz="2000" dirty="0"/>
          </a:p>
        </p:txBody>
      </p:sp>
      <p:sp>
        <p:nvSpPr>
          <p:cNvPr id="13" name="Text 11"/>
          <p:cNvSpPr/>
          <p:nvPr/>
        </p:nvSpPr>
        <p:spPr>
          <a:xfrm>
            <a:off x="4453128" y="2039112"/>
            <a:ext cx="3328416" cy="3849624"/>
          </a:xfrm>
          <a:prstGeom prst="rect">
            <a:avLst/>
          </a:prstGeom>
          <a:noFill/>
          <a:ln/>
        </p:spPr>
        <p:txBody>
          <a:bodyPr wrap="square" lIns="254" tIns="254" rIns="254" bIns="254" rtlCol="0" anchor="ctr">
            <a:normAutofit/>
          </a:bodyPr>
          <a:lstStyle/>
          <a:p>
            <a:pPr marL="203200" indent="-203200">
              <a:buSzPct val="100000"/>
              <a:buChar char="•"/>
            </a:pPr>
            <a:r>
              <a:rPr lang="en-US" sz="1640" dirty="0">
                <a:solidFill>
                  <a:srgbClr val="24323F"/>
                </a:solidFill>
                <a:latin typeface="Aptos" pitchFamily="34" charset="0"/>
                <a:ea typeface="Aptos" pitchFamily="34" charset="-122"/>
                <a:cs typeface="Aptos" pitchFamily="34" charset="-120"/>
              </a:rPr>
              <a:t>Ieviest strukturētu atkārtota izmeklējuma iemesla uzskaiti</a:t>
            </a:r>
            <a:endParaRPr lang="en-US" sz="1640" dirty="0"/>
          </a:p>
          <a:p>
            <a:pPr marL="203200" indent="-203200">
              <a:buSzPct val="100000"/>
              <a:buChar char="•"/>
            </a:pPr>
            <a:r>
              <a:rPr lang="en-US" sz="1640" dirty="0">
                <a:solidFill>
                  <a:srgbClr val="24323F"/>
                </a:solidFill>
                <a:latin typeface="Aptos" pitchFamily="34" charset="0"/>
                <a:ea typeface="Aptos" pitchFamily="34" charset="-122"/>
                <a:cs typeface="Aptos" pitchFamily="34" charset="-120"/>
              </a:rPr>
              <a:t>Stiprināt attēlu un aprakstu pieejamības pārbaudi pirms nākamās konsultācijas</a:t>
            </a:r>
            <a:endParaRPr lang="en-US" sz="1640" dirty="0"/>
          </a:p>
          <a:p>
            <a:pPr marL="203200" indent="-203200">
              <a:buSzPct val="100000"/>
              <a:buChar char="•"/>
            </a:pPr>
            <a:r>
              <a:rPr lang="en-US" sz="1640" dirty="0">
                <a:solidFill>
                  <a:srgbClr val="24323F"/>
                </a:solidFill>
                <a:latin typeface="Aptos" pitchFamily="34" charset="0"/>
                <a:ea typeface="Aptos" pitchFamily="34" charset="-122"/>
                <a:cs typeface="Aptos" pitchFamily="34" charset="-120"/>
              </a:rPr>
              <a:t>Izvērtēt nepieejamības cēloņus, datu apriti un tehnisko savietojamību</a:t>
            </a:r>
            <a:endParaRPr lang="en-US" sz="1640" dirty="0"/>
          </a:p>
        </p:txBody>
      </p:sp>
      <p:sp>
        <p:nvSpPr>
          <p:cNvPr id="14" name="Shape 12"/>
          <p:cNvSpPr/>
          <p:nvPr/>
        </p:nvSpPr>
        <p:spPr>
          <a:xfrm>
            <a:off x="8083296" y="1481328"/>
            <a:ext cx="3666744" cy="4526280"/>
          </a:xfrm>
          <a:prstGeom prst="roundRect">
            <a:avLst>
              <a:gd name="adj" fmla="val 1746"/>
            </a:avLst>
          </a:prstGeom>
          <a:solidFill>
            <a:srgbClr val="E8F4EE"/>
          </a:solidFill>
          <a:ln w="12700">
            <a:solidFill>
              <a:srgbClr val="D6E1EA"/>
            </a:solidFill>
            <a:prstDash val="solid"/>
          </a:ln>
        </p:spPr>
        <p:txBody>
          <a:bodyPr/>
          <a:lstStyle/>
          <a:p>
            <a:endParaRPr lang="lv-LV"/>
          </a:p>
        </p:txBody>
      </p:sp>
      <p:sp>
        <p:nvSpPr>
          <p:cNvPr id="15" name="Shape 13"/>
          <p:cNvSpPr/>
          <p:nvPr/>
        </p:nvSpPr>
        <p:spPr>
          <a:xfrm>
            <a:off x="8083296" y="1481328"/>
            <a:ext cx="54864" cy="4526280"/>
          </a:xfrm>
          <a:prstGeom prst="rect">
            <a:avLst/>
          </a:prstGeom>
          <a:solidFill>
            <a:srgbClr val="2F7D5B"/>
          </a:solidFill>
          <a:ln w="12700">
            <a:solidFill>
              <a:srgbClr val="2F7D5B"/>
            </a:solidFill>
            <a:prstDash val="solid"/>
          </a:ln>
        </p:spPr>
        <p:txBody>
          <a:bodyPr/>
          <a:lstStyle/>
          <a:p>
            <a:endParaRPr lang="lv-LV"/>
          </a:p>
        </p:txBody>
      </p:sp>
      <p:sp>
        <p:nvSpPr>
          <p:cNvPr id="16" name="Text 14"/>
          <p:cNvSpPr/>
          <p:nvPr/>
        </p:nvSpPr>
        <p:spPr>
          <a:xfrm>
            <a:off x="8257032" y="1508760"/>
            <a:ext cx="3364992" cy="629920"/>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VIRSMĒRĶIS 5. Regulāra PREM/PROM mērīšana</a:t>
            </a:r>
            <a:endParaRPr lang="en-US" sz="2000" dirty="0"/>
          </a:p>
        </p:txBody>
      </p:sp>
      <p:sp>
        <p:nvSpPr>
          <p:cNvPr id="17" name="Text 15"/>
          <p:cNvSpPr/>
          <p:nvPr/>
        </p:nvSpPr>
        <p:spPr>
          <a:xfrm>
            <a:off x="8275320" y="2039112"/>
            <a:ext cx="3319272" cy="3849624"/>
          </a:xfrm>
          <a:prstGeom prst="rect">
            <a:avLst/>
          </a:prstGeom>
          <a:noFill/>
          <a:ln/>
        </p:spPr>
        <p:txBody>
          <a:bodyPr wrap="square" lIns="254" tIns="254" rIns="254" bIns="254" rtlCol="0" anchor="ctr">
            <a:normAutofit/>
          </a:bodyPr>
          <a:lstStyle/>
          <a:p>
            <a:pPr marL="203200" indent="-203200">
              <a:buSzPct val="100000"/>
              <a:buChar char="•"/>
            </a:pPr>
            <a:r>
              <a:rPr lang="en-US" sz="1640" dirty="0">
                <a:solidFill>
                  <a:srgbClr val="24323F"/>
                </a:solidFill>
                <a:latin typeface="Aptos" pitchFamily="34" charset="0"/>
                <a:ea typeface="Aptos" pitchFamily="34" charset="-122"/>
                <a:cs typeface="Aptos" pitchFamily="34" charset="-120"/>
              </a:rPr>
              <a:t>Definēt ierobežotu radioloģijas PREM rādītāju kopumu</a:t>
            </a:r>
            <a:endParaRPr lang="en-US" sz="1640" dirty="0"/>
          </a:p>
          <a:p>
            <a:pPr marL="203200" indent="-203200">
              <a:buSzPct val="100000"/>
              <a:buChar char="•"/>
            </a:pPr>
            <a:r>
              <a:rPr lang="en-US" sz="1640" dirty="0">
                <a:solidFill>
                  <a:srgbClr val="24323F"/>
                </a:solidFill>
                <a:latin typeface="Aptos" pitchFamily="34" charset="0"/>
                <a:ea typeface="Aptos" pitchFamily="34" charset="-122"/>
                <a:cs typeface="Aptos" pitchFamily="34" charset="-120"/>
              </a:rPr>
              <a:t>Pēc uzlabojumiem atkārtot aptauju ar salīdzināmiem pamatindikatoriem</a:t>
            </a:r>
            <a:endParaRPr lang="en-US" sz="1640" dirty="0"/>
          </a:p>
          <a:p>
            <a:pPr marL="203200" indent="-203200">
              <a:buSzPct val="100000"/>
              <a:buChar char="•"/>
            </a:pPr>
            <a:r>
              <a:rPr lang="en-US" sz="1640" dirty="0">
                <a:solidFill>
                  <a:srgbClr val="24323F"/>
                </a:solidFill>
                <a:latin typeface="Aptos" pitchFamily="34" charset="0"/>
                <a:ea typeface="Aptos" pitchFamily="34" charset="-122"/>
                <a:cs typeface="Aptos" pitchFamily="34" charset="-120"/>
              </a:rPr>
              <a:t>Nākamajā pētījumā kopā ar MVI onkoloģijā izvērtēt PROM iekļaušanu</a:t>
            </a:r>
            <a:endParaRPr lang="en-US" sz="164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Autofit/>
          </a:bodyPr>
          <a:lstStyle/>
          <a:p>
            <a:r>
              <a:rPr sz="2800" b="1" dirty="0" err="1">
                <a:solidFill>
                  <a:schemeClr val="tx2"/>
                </a:solidFill>
                <a:latin typeface="+mj-lt"/>
              </a:rPr>
              <a:t>Ātrie</a:t>
            </a:r>
            <a:r>
              <a:rPr sz="2800" b="1" dirty="0">
                <a:solidFill>
                  <a:schemeClr val="tx2"/>
                </a:solidFill>
                <a:latin typeface="+mj-lt"/>
              </a:rPr>
              <a:t> </a:t>
            </a:r>
            <a:r>
              <a:rPr sz="2800" b="1" dirty="0" err="1">
                <a:solidFill>
                  <a:schemeClr val="tx2"/>
                </a:solidFill>
                <a:latin typeface="+mj-lt"/>
              </a:rPr>
              <a:t>uzlabojumi</a:t>
            </a:r>
            <a:endParaRPr sz="2800" b="1" dirty="0">
              <a:solidFill>
                <a:schemeClr val="tx2"/>
              </a:solidFill>
              <a:latin typeface="+mj-lt"/>
            </a:endParaRPr>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Priekšroka pasākumiem, kuri galvenokārt saistīti ar informācijas skaidrību, komunikāciju un procesa organizāciju</a:t>
            </a:r>
            <a:endParaRPr lang="en-US" sz="1650" dirty="0"/>
          </a:p>
        </p:txBody>
      </p:sp>
      <p:sp>
        <p:nvSpPr>
          <p:cNvPr id="4" name="Shape 2"/>
          <p:cNvSpPr/>
          <p:nvPr/>
        </p:nvSpPr>
        <p:spPr>
          <a:xfrm>
            <a:off x="438912" y="1005840"/>
            <a:ext cx="1572768" cy="256032"/>
          </a:xfrm>
          <a:prstGeom prst="roundRect">
            <a:avLst>
              <a:gd name="adj" fmla="val 21429"/>
            </a:avLst>
          </a:prstGeom>
          <a:solidFill>
            <a:srgbClr val="2F7D5B"/>
          </a:solidFill>
          <a:ln w="12700">
            <a:solidFill>
              <a:srgbClr val="2F7D5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ĀTRIE UZLABOJUMI</a:t>
            </a:r>
            <a:endParaRPr lang="en-US" sz="950" dirty="0"/>
          </a:p>
        </p:txBody>
      </p:sp>
      <p:sp>
        <p:nvSpPr>
          <p:cNvPr id="6" name="Shape 4"/>
          <p:cNvSpPr/>
          <p:nvPr/>
        </p:nvSpPr>
        <p:spPr>
          <a:xfrm>
            <a:off x="438912" y="1389888"/>
            <a:ext cx="5440680" cy="950976"/>
          </a:xfrm>
          <a:prstGeom prst="roundRect">
            <a:avLst>
              <a:gd name="adj" fmla="val 6731"/>
            </a:avLst>
          </a:prstGeom>
          <a:solidFill>
            <a:srgbClr val="FFFFFF"/>
          </a:solidFill>
          <a:ln w="12700">
            <a:solidFill>
              <a:srgbClr val="D6E1EA"/>
            </a:solidFill>
            <a:prstDash val="solid"/>
          </a:ln>
        </p:spPr>
        <p:txBody>
          <a:bodyPr/>
          <a:lstStyle/>
          <a:p>
            <a:endParaRPr lang="lv-LV"/>
          </a:p>
        </p:txBody>
      </p:sp>
      <p:sp>
        <p:nvSpPr>
          <p:cNvPr id="7" name="Shape 5"/>
          <p:cNvSpPr/>
          <p:nvPr/>
        </p:nvSpPr>
        <p:spPr>
          <a:xfrm>
            <a:off x="603504" y="1591056"/>
            <a:ext cx="365760" cy="365760"/>
          </a:xfrm>
          <a:prstGeom prst="ellipse">
            <a:avLst/>
          </a:prstGeom>
          <a:solidFill>
            <a:srgbClr val="2F7D5B"/>
          </a:solidFill>
          <a:ln w="12700">
            <a:solidFill>
              <a:srgbClr val="2F7D5B"/>
            </a:solidFill>
            <a:prstDash val="solid"/>
          </a:ln>
        </p:spPr>
        <p:txBody>
          <a:bodyPr/>
          <a:lstStyle/>
          <a:p>
            <a:endParaRPr lang="lv-LV"/>
          </a:p>
        </p:txBody>
      </p:sp>
      <p:sp>
        <p:nvSpPr>
          <p:cNvPr id="8" name="Text 6"/>
          <p:cNvSpPr/>
          <p:nvPr/>
        </p:nvSpPr>
        <p:spPr>
          <a:xfrm>
            <a:off x="603504" y="1673352"/>
            <a:ext cx="365760" cy="137160"/>
          </a:xfrm>
          <a:prstGeom prst="rect">
            <a:avLst/>
          </a:prstGeom>
          <a:noFill/>
          <a:ln/>
        </p:spPr>
        <p:txBody>
          <a:bodyPr wrap="square" lIns="0" tIns="0" rIns="0" bIns="0" rtlCol="0" anchor="ctr"/>
          <a:lstStyle/>
          <a:p>
            <a:pPr marL="0" indent="0" algn="ctr">
              <a:buNone/>
            </a:pPr>
            <a:r>
              <a:rPr lang="en-US" sz="1180" b="1" dirty="0">
                <a:solidFill>
                  <a:srgbClr val="FFFFFF"/>
                </a:solidFill>
                <a:latin typeface="Aptos" pitchFamily="34" charset="0"/>
                <a:ea typeface="Aptos" pitchFamily="34" charset="-122"/>
                <a:cs typeface="Aptos" pitchFamily="34" charset="-120"/>
              </a:rPr>
              <a:t>1</a:t>
            </a:r>
            <a:endParaRPr lang="en-US" sz="1180" dirty="0"/>
          </a:p>
        </p:txBody>
      </p:sp>
      <p:sp>
        <p:nvSpPr>
          <p:cNvPr id="9" name="Text 7"/>
          <p:cNvSpPr/>
          <p:nvPr/>
        </p:nvSpPr>
        <p:spPr>
          <a:xfrm>
            <a:off x="1097280" y="1527048"/>
            <a:ext cx="4599432" cy="310896"/>
          </a:xfrm>
          <a:prstGeom prst="rect">
            <a:avLst/>
          </a:prstGeom>
          <a:noFill/>
          <a:ln/>
        </p:spPr>
        <p:txBody>
          <a:bodyPr wrap="square" lIns="0" tIns="0" rIns="0" bIns="0" rtlCol="0" anchor="ctr">
            <a:normAutofit/>
          </a:bodyPr>
          <a:lstStyle/>
          <a:p>
            <a:pPr marL="0" indent="0">
              <a:buNone/>
            </a:pPr>
            <a:r>
              <a:rPr lang="en-US" sz="1700" b="1" dirty="0">
                <a:solidFill>
                  <a:srgbClr val="173B5E"/>
                </a:solidFill>
                <a:latin typeface="Aptos Display" pitchFamily="34" charset="0"/>
                <a:ea typeface="Aptos Display" pitchFamily="34" charset="-122"/>
                <a:cs typeface="Aptos Display" pitchFamily="34" charset="-120"/>
              </a:rPr>
              <a:t>Pacienta ceļvedis “Ceļš līdz diagnozei”</a:t>
            </a:r>
            <a:endParaRPr lang="en-US" sz="1700" dirty="0"/>
          </a:p>
        </p:txBody>
      </p:sp>
      <p:sp>
        <p:nvSpPr>
          <p:cNvPr id="10" name="Text 8"/>
          <p:cNvSpPr/>
          <p:nvPr/>
        </p:nvSpPr>
        <p:spPr>
          <a:xfrm>
            <a:off x="1097280" y="1920240"/>
            <a:ext cx="4599432" cy="210312"/>
          </a:xfrm>
          <a:prstGeom prst="rect">
            <a:avLst/>
          </a:prstGeom>
          <a:noFill/>
          <a:ln/>
        </p:spPr>
        <p:txBody>
          <a:bodyPr wrap="square" lIns="0" tIns="0" rIns="0" bIns="0" rtlCol="0" anchor="ctr">
            <a:normAutofit/>
          </a:bodyPr>
          <a:lstStyle/>
          <a:p>
            <a:pPr marL="0" indent="0">
              <a:buNone/>
            </a:pPr>
            <a:r>
              <a:rPr lang="en-US" sz="1280" dirty="0">
                <a:solidFill>
                  <a:srgbClr val="66727F"/>
                </a:solidFill>
                <a:latin typeface="Aptos" pitchFamily="34" charset="0"/>
                <a:ea typeface="Aptos" pitchFamily="34" charset="-122"/>
                <a:cs typeface="Aptos" pitchFamily="34" charset="-120"/>
              </a:rPr>
              <a:t>35,7 % apjukums par maršrutu</a:t>
            </a:r>
            <a:endParaRPr lang="en-US" sz="1280" dirty="0"/>
          </a:p>
        </p:txBody>
      </p:sp>
      <p:sp>
        <p:nvSpPr>
          <p:cNvPr id="11" name="Shape 9"/>
          <p:cNvSpPr/>
          <p:nvPr/>
        </p:nvSpPr>
        <p:spPr>
          <a:xfrm>
            <a:off x="6108192" y="1389888"/>
            <a:ext cx="5440680" cy="950976"/>
          </a:xfrm>
          <a:prstGeom prst="roundRect">
            <a:avLst>
              <a:gd name="adj" fmla="val 6731"/>
            </a:avLst>
          </a:prstGeom>
          <a:solidFill>
            <a:srgbClr val="FFFFFF"/>
          </a:solidFill>
          <a:ln w="12700">
            <a:solidFill>
              <a:srgbClr val="D6E1EA"/>
            </a:solidFill>
            <a:prstDash val="solid"/>
          </a:ln>
        </p:spPr>
        <p:txBody>
          <a:bodyPr/>
          <a:lstStyle/>
          <a:p>
            <a:endParaRPr lang="lv-LV"/>
          </a:p>
        </p:txBody>
      </p:sp>
      <p:sp>
        <p:nvSpPr>
          <p:cNvPr id="12" name="Shape 10"/>
          <p:cNvSpPr/>
          <p:nvPr/>
        </p:nvSpPr>
        <p:spPr>
          <a:xfrm>
            <a:off x="6272784" y="1591056"/>
            <a:ext cx="365760" cy="365760"/>
          </a:xfrm>
          <a:prstGeom prst="ellipse">
            <a:avLst/>
          </a:prstGeom>
          <a:solidFill>
            <a:srgbClr val="2F7D5B"/>
          </a:solidFill>
          <a:ln w="12700">
            <a:solidFill>
              <a:srgbClr val="2F7D5B"/>
            </a:solidFill>
            <a:prstDash val="solid"/>
          </a:ln>
        </p:spPr>
        <p:txBody>
          <a:bodyPr/>
          <a:lstStyle/>
          <a:p>
            <a:endParaRPr lang="lv-LV"/>
          </a:p>
        </p:txBody>
      </p:sp>
      <p:sp>
        <p:nvSpPr>
          <p:cNvPr id="13" name="Text 11"/>
          <p:cNvSpPr/>
          <p:nvPr/>
        </p:nvSpPr>
        <p:spPr>
          <a:xfrm>
            <a:off x="6272784" y="1673352"/>
            <a:ext cx="365760" cy="137160"/>
          </a:xfrm>
          <a:prstGeom prst="rect">
            <a:avLst/>
          </a:prstGeom>
          <a:noFill/>
          <a:ln/>
        </p:spPr>
        <p:txBody>
          <a:bodyPr wrap="square" lIns="0" tIns="0" rIns="0" bIns="0" rtlCol="0" anchor="ctr"/>
          <a:lstStyle/>
          <a:p>
            <a:pPr marL="0" indent="0" algn="ctr">
              <a:buNone/>
            </a:pPr>
            <a:r>
              <a:rPr lang="en-US" sz="1180" b="1" dirty="0">
                <a:solidFill>
                  <a:srgbClr val="FFFFFF"/>
                </a:solidFill>
                <a:latin typeface="Aptos" pitchFamily="34" charset="0"/>
                <a:ea typeface="Aptos" pitchFamily="34" charset="-122"/>
                <a:cs typeface="Aptos" pitchFamily="34" charset="-120"/>
              </a:rPr>
              <a:t>2</a:t>
            </a:r>
            <a:endParaRPr lang="en-US" sz="1180" dirty="0"/>
          </a:p>
        </p:txBody>
      </p:sp>
      <p:sp>
        <p:nvSpPr>
          <p:cNvPr id="14" name="Text 12"/>
          <p:cNvSpPr/>
          <p:nvPr/>
        </p:nvSpPr>
        <p:spPr>
          <a:xfrm>
            <a:off x="6766560" y="1527048"/>
            <a:ext cx="4599432" cy="310896"/>
          </a:xfrm>
          <a:prstGeom prst="rect">
            <a:avLst/>
          </a:prstGeom>
          <a:noFill/>
          <a:ln/>
        </p:spPr>
        <p:txBody>
          <a:bodyPr wrap="square" lIns="0" tIns="0" rIns="0" bIns="0" rtlCol="0" anchor="ctr">
            <a:normAutofit/>
          </a:bodyPr>
          <a:lstStyle/>
          <a:p>
            <a:pPr marL="0" indent="0">
              <a:buNone/>
            </a:pPr>
            <a:r>
              <a:rPr lang="en-US" sz="1700" b="1" dirty="0">
                <a:solidFill>
                  <a:srgbClr val="173B5E"/>
                </a:solidFill>
                <a:latin typeface="Aptos Display" pitchFamily="34" charset="0"/>
                <a:ea typeface="Aptos Display" pitchFamily="34" charset="-122"/>
                <a:cs typeface="Aptos Display" pitchFamily="34" charset="-120"/>
              </a:rPr>
              <a:t>Skaidrs kontaktpunkts papildjautājumiem</a:t>
            </a:r>
            <a:endParaRPr lang="en-US" sz="1700" dirty="0"/>
          </a:p>
        </p:txBody>
      </p:sp>
      <p:sp>
        <p:nvSpPr>
          <p:cNvPr id="15" name="Text 13"/>
          <p:cNvSpPr/>
          <p:nvPr/>
        </p:nvSpPr>
        <p:spPr>
          <a:xfrm>
            <a:off x="6766560" y="1920240"/>
            <a:ext cx="4599432" cy="210312"/>
          </a:xfrm>
          <a:prstGeom prst="rect">
            <a:avLst/>
          </a:prstGeom>
          <a:noFill/>
          <a:ln/>
        </p:spPr>
        <p:txBody>
          <a:bodyPr wrap="square" lIns="0" tIns="0" rIns="0" bIns="0" rtlCol="0" anchor="ctr">
            <a:normAutofit/>
          </a:bodyPr>
          <a:lstStyle/>
          <a:p>
            <a:pPr marL="0" indent="0">
              <a:buNone/>
            </a:pPr>
            <a:r>
              <a:rPr lang="en-US" sz="1280" dirty="0">
                <a:solidFill>
                  <a:srgbClr val="66727F"/>
                </a:solidFill>
                <a:latin typeface="Aptos" pitchFamily="34" charset="0"/>
                <a:ea typeface="Aptos" pitchFamily="34" charset="-122"/>
                <a:cs typeface="Aptos" pitchFamily="34" charset="-120"/>
              </a:rPr>
              <a:t>41,9 % nav kontaktinformācijas</a:t>
            </a:r>
            <a:endParaRPr lang="en-US" sz="1280" dirty="0"/>
          </a:p>
        </p:txBody>
      </p:sp>
      <p:sp>
        <p:nvSpPr>
          <p:cNvPr id="16" name="Shape 14"/>
          <p:cNvSpPr/>
          <p:nvPr/>
        </p:nvSpPr>
        <p:spPr>
          <a:xfrm>
            <a:off x="438912" y="2551176"/>
            <a:ext cx="5440680" cy="950976"/>
          </a:xfrm>
          <a:prstGeom prst="roundRect">
            <a:avLst>
              <a:gd name="adj" fmla="val 6731"/>
            </a:avLst>
          </a:prstGeom>
          <a:solidFill>
            <a:srgbClr val="FFFFFF"/>
          </a:solidFill>
          <a:ln w="12700">
            <a:solidFill>
              <a:srgbClr val="D6E1EA"/>
            </a:solidFill>
            <a:prstDash val="solid"/>
          </a:ln>
        </p:spPr>
        <p:txBody>
          <a:bodyPr/>
          <a:lstStyle/>
          <a:p>
            <a:endParaRPr lang="lv-LV"/>
          </a:p>
        </p:txBody>
      </p:sp>
      <p:sp>
        <p:nvSpPr>
          <p:cNvPr id="17" name="Shape 15"/>
          <p:cNvSpPr/>
          <p:nvPr/>
        </p:nvSpPr>
        <p:spPr>
          <a:xfrm>
            <a:off x="603504" y="2752344"/>
            <a:ext cx="365760" cy="365760"/>
          </a:xfrm>
          <a:prstGeom prst="ellipse">
            <a:avLst/>
          </a:prstGeom>
          <a:solidFill>
            <a:srgbClr val="2F7D5B"/>
          </a:solidFill>
          <a:ln w="12700">
            <a:solidFill>
              <a:srgbClr val="2F7D5B"/>
            </a:solidFill>
            <a:prstDash val="solid"/>
          </a:ln>
        </p:spPr>
        <p:txBody>
          <a:bodyPr/>
          <a:lstStyle/>
          <a:p>
            <a:endParaRPr lang="lv-LV"/>
          </a:p>
        </p:txBody>
      </p:sp>
      <p:sp>
        <p:nvSpPr>
          <p:cNvPr id="18" name="Text 16"/>
          <p:cNvSpPr/>
          <p:nvPr/>
        </p:nvSpPr>
        <p:spPr>
          <a:xfrm>
            <a:off x="603504" y="2834640"/>
            <a:ext cx="365760" cy="137160"/>
          </a:xfrm>
          <a:prstGeom prst="rect">
            <a:avLst/>
          </a:prstGeom>
          <a:noFill/>
          <a:ln/>
        </p:spPr>
        <p:txBody>
          <a:bodyPr wrap="square" lIns="0" tIns="0" rIns="0" bIns="0" rtlCol="0" anchor="ctr"/>
          <a:lstStyle/>
          <a:p>
            <a:pPr marL="0" indent="0" algn="ctr">
              <a:buNone/>
            </a:pPr>
            <a:r>
              <a:rPr lang="en-US" sz="1180" b="1" dirty="0">
                <a:solidFill>
                  <a:srgbClr val="FFFFFF"/>
                </a:solidFill>
                <a:latin typeface="Aptos" pitchFamily="34" charset="0"/>
                <a:ea typeface="Aptos" pitchFamily="34" charset="-122"/>
                <a:cs typeface="Aptos" pitchFamily="34" charset="-120"/>
              </a:rPr>
              <a:t>3</a:t>
            </a:r>
            <a:endParaRPr lang="en-US" sz="1180" dirty="0"/>
          </a:p>
        </p:txBody>
      </p:sp>
      <p:sp>
        <p:nvSpPr>
          <p:cNvPr id="19" name="Text 17"/>
          <p:cNvSpPr/>
          <p:nvPr/>
        </p:nvSpPr>
        <p:spPr>
          <a:xfrm>
            <a:off x="1097280" y="2688336"/>
            <a:ext cx="4599432" cy="310896"/>
          </a:xfrm>
          <a:prstGeom prst="rect">
            <a:avLst/>
          </a:prstGeom>
          <a:noFill/>
          <a:ln/>
        </p:spPr>
        <p:txBody>
          <a:bodyPr wrap="square" lIns="0" tIns="0" rIns="0" bIns="0" rtlCol="0" anchor="ctr">
            <a:normAutofit/>
          </a:bodyPr>
          <a:lstStyle/>
          <a:p>
            <a:pPr marL="0" indent="0">
              <a:buNone/>
            </a:pPr>
            <a:r>
              <a:rPr lang="en-US" sz="1700" b="1" dirty="0">
                <a:solidFill>
                  <a:srgbClr val="173B5E"/>
                </a:solidFill>
                <a:latin typeface="Aptos Display" pitchFamily="34" charset="0"/>
                <a:ea typeface="Aptos Display" pitchFamily="34" charset="-122"/>
                <a:cs typeface="Aptos Display" pitchFamily="34" charset="-120"/>
              </a:rPr>
              <a:t>Vienoti sagatavošanās materiāli radioloģijā</a:t>
            </a:r>
            <a:endParaRPr lang="en-US" sz="1700" dirty="0"/>
          </a:p>
        </p:txBody>
      </p:sp>
      <p:sp>
        <p:nvSpPr>
          <p:cNvPr id="20" name="Text 18"/>
          <p:cNvSpPr/>
          <p:nvPr/>
        </p:nvSpPr>
        <p:spPr>
          <a:xfrm>
            <a:off x="1097280" y="3081528"/>
            <a:ext cx="4599432" cy="210312"/>
          </a:xfrm>
          <a:prstGeom prst="rect">
            <a:avLst/>
          </a:prstGeom>
          <a:noFill/>
          <a:ln/>
        </p:spPr>
        <p:txBody>
          <a:bodyPr wrap="square" lIns="0" tIns="0" rIns="0" bIns="0" rtlCol="0" anchor="ctr">
            <a:normAutofit/>
          </a:bodyPr>
          <a:lstStyle/>
          <a:p>
            <a:pPr marL="0" indent="0">
              <a:buNone/>
            </a:pPr>
            <a:r>
              <a:rPr lang="en-US" sz="1280" dirty="0">
                <a:solidFill>
                  <a:srgbClr val="66727F"/>
                </a:solidFill>
                <a:latin typeface="Aptos" pitchFamily="34" charset="0"/>
                <a:ea typeface="Aptos" pitchFamily="34" charset="-122"/>
                <a:cs typeface="Aptos" pitchFamily="34" charset="-120"/>
              </a:rPr>
              <a:t>14,0 % informācijas nepilnības</a:t>
            </a:r>
            <a:endParaRPr lang="en-US" sz="1280" dirty="0"/>
          </a:p>
        </p:txBody>
      </p:sp>
      <p:sp>
        <p:nvSpPr>
          <p:cNvPr id="21" name="Shape 19"/>
          <p:cNvSpPr/>
          <p:nvPr/>
        </p:nvSpPr>
        <p:spPr>
          <a:xfrm>
            <a:off x="6108192" y="2551176"/>
            <a:ext cx="5440680" cy="950976"/>
          </a:xfrm>
          <a:prstGeom prst="roundRect">
            <a:avLst>
              <a:gd name="adj" fmla="val 6731"/>
            </a:avLst>
          </a:prstGeom>
          <a:solidFill>
            <a:srgbClr val="FFFFFF"/>
          </a:solidFill>
          <a:ln w="12700">
            <a:solidFill>
              <a:srgbClr val="D6E1EA"/>
            </a:solidFill>
            <a:prstDash val="solid"/>
          </a:ln>
        </p:spPr>
        <p:txBody>
          <a:bodyPr/>
          <a:lstStyle/>
          <a:p>
            <a:endParaRPr lang="lv-LV"/>
          </a:p>
        </p:txBody>
      </p:sp>
      <p:sp>
        <p:nvSpPr>
          <p:cNvPr id="22" name="Shape 20"/>
          <p:cNvSpPr/>
          <p:nvPr/>
        </p:nvSpPr>
        <p:spPr>
          <a:xfrm>
            <a:off x="6272784" y="2752344"/>
            <a:ext cx="365760" cy="365760"/>
          </a:xfrm>
          <a:prstGeom prst="ellipse">
            <a:avLst/>
          </a:prstGeom>
          <a:solidFill>
            <a:srgbClr val="2F7D5B"/>
          </a:solidFill>
          <a:ln w="12700">
            <a:solidFill>
              <a:srgbClr val="2F7D5B"/>
            </a:solidFill>
            <a:prstDash val="solid"/>
          </a:ln>
        </p:spPr>
        <p:txBody>
          <a:bodyPr/>
          <a:lstStyle/>
          <a:p>
            <a:endParaRPr lang="lv-LV"/>
          </a:p>
        </p:txBody>
      </p:sp>
      <p:sp>
        <p:nvSpPr>
          <p:cNvPr id="23" name="Text 21"/>
          <p:cNvSpPr/>
          <p:nvPr/>
        </p:nvSpPr>
        <p:spPr>
          <a:xfrm>
            <a:off x="6272784" y="2834640"/>
            <a:ext cx="365760" cy="137160"/>
          </a:xfrm>
          <a:prstGeom prst="rect">
            <a:avLst/>
          </a:prstGeom>
          <a:noFill/>
          <a:ln/>
        </p:spPr>
        <p:txBody>
          <a:bodyPr wrap="square" lIns="0" tIns="0" rIns="0" bIns="0" rtlCol="0" anchor="ctr"/>
          <a:lstStyle/>
          <a:p>
            <a:pPr marL="0" indent="0" algn="ctr">
              <a:buNone/>
            </a:pPr>
            <a:r>
              <a:rPr lang="en-US" sz="1180" b="1" dirty="0">
                <a:solidFill>
                  <a:srgbClr val="FFFFFF"/>
                </a:solidFill>
                <a:latin typeface="Aptos" pitchFamily="34" charset="0"/>
                <a:ea typeface="Aptos" pitchFamily="34" charset="-122"/>
                <a:cs typeface="Aptos" pitchFamily="34" charset="-120"/>
              </a:rPr>
              <a:t>4</a:t>
            </a:r>
            <a:endParaRPr lang="en-US" sz="1180" dirty="0"/>
          </a:p>
        </p:txBody>
      </p:sp>
      <p:sp>
        <p:nvSpPr>
          <p:cNvPr id="24" name="Text 22"/>
          <p:cNvSpPr/>
          <p:nvPr/>
        </p:nvSpPr>
        <p:spPr>
          <a:xfrm>
            <a:off x="6766560" y="2688336"/>
            <a:ext cx="4599432" cy="310896"/>
          </a:xfrm>
          <a:prstGeom prst="rect">
            <a:avLst/>
          </a:prstGeom>
          <a:noFill/>
          <a:ln/>
        </p:spPr>
        <p:txBody>
          <a:bodyPr wrap="square" lIns="0" tIns="0" rIns="0" bIns="0" rtlCol="0" anchor="ctr">
            <a:normAutofit/>
          </a:bodyPr>
          <a:lstStyle/>
          <a:p>
            <a:pPr marL="0" indent="0">
              <a:buNone/>
            </a:pPr>
            <a:r>
              <a:rPr lang="en-US" sz="1700" b="1" dirty="0">
                <a:solidFill>
                  <a:srgbClr val="173B5E"/>
                </a:solidFill>
                <a:latin typeface="Aptos Display" pitchFamily="34" charset="0"/>
                <a:ea typeface="Aptos Display" pitchFamily="34" charset="-122"/>
                <a:cs typeface="Aptos Display" pitchFamily="34" charset="-120"/>
              </a:rPr>
              <a:t>Standartizēts procedūras skaidrojuma minimums</a:t>
            </a:r>
            <a:endParaRPr lang="en-US" sz="1700" dirty="0"/>
          </a:p>
        </p:txBody>
      </p:sp>
      <p:sp>
        <p:nvSpPr>
          <p:cNvPr id="25" name="Text 23"/>
          <p:cNvSpPr/>
          <p:nvPr/>
        </p:nvSpPr>
        <p:spPr>
          <a:xfrm>
            <a:off x="6766560" y="3081528"/>
            <a:ext cx="4599432" cy="210312"/>
          </a:xfrm>
          <a:prstGeom prst="rect">
            <a:avLst/>
          </a:prstGeom>
          <a:noFill/>
          <a:ln/>
        </p:spPr>
        <p:txBody>
          <a:bodyPr wrap="square" lIns="0" tIns="0" rIns="0" bIns="0" rtlCol="0" anchor="ctr">
            <a:normAutofit/>
          </a:bodyPr>
          <a:lstStyle/>
          <a:p>
            <a:pPr marL="0" indent="0">
              <a:buNone/>
            </a:pPr>
            <a:r>
              <a:rPr lang="en-US" sz="1280" dirty="0">
                <a:solidFill>
                  <a:srgbClr val="66727F"/>
                </a:solidFill>
                <a:latin typeface="Aptos" pitchFamily="34" charset="0"/>
                <a:ea typeface="Aptos" pitchFamily="34" charset="-122"/>
                <a:cs typeface="Aptos" pitchFamily="34" charset="-120"/>
              </a:rPr>
              <a:t>8,5 % skaidrojuma problēmas</a:t>
            </a:r>
            <a:endParaRPr lang="en-US" sz="1280" dirty="0"/>
          </a:p>
        </p:txBody>
      </p:sp>
      <p:sp>
        <p:nvSpPr>
          <p:cNvPr id="26" name="Shape 24"/>
          <p:cNvSpPr/>
          <p:nvPr/>
        </p:nvSpPr>
        <p:spPr>
          <a:xfrm>
            <a:off x="438912" y="3712464"/>
            <a:ext cx="5440680" cy="950976"/>
          </a:xfrm>
          <a:prstGeom prst="roundRect">
            <a:avLst>
              <a:gd name="adj" fmla="val 6731"/>
            </a:avLst>
          </a:prstGeom>
          <a:solidFill>
            <a:srgbClr val="FFFFFF"/>
          </a:solidFill>
          <a:ln w="12700">
            <a:solidFill>
              <a:srgbClr val="D6E1EA"/>
            </a:solidFill>
            <a:prstDash val="solid"/>
          </a:ln>
        </p:spPr>
        <p:txBody>
          <a:bodyPr/>
          <a:lstStyle/>
          <a:p>
            <a:endParaRPr lang="lv-LV"/>
          </a:p>
        </p:txBody>
      </p:sp>
      <p:sp>
        <p:nvSpPr>
          <p:cNvPr id="27" name="Shape 25"/>
          <p:cNvSpPr/>
          <p:nvPr/>
        </p:nvSpPr>
        <p:spPr>
          <a:xfrm>
            <a:off x="603504" y="3913632"/>
            <a:ext cx="365760" cy="365760"/>
          </a:xfrm>
          <a:prstGeom prst="ellipse">
            <a:avLst/>
          </a:prstGeom>
          <a:solidFill>
            <a:srgbClr val="2F7D5B"/>
          </a:solidFill>
          <a:ln w="12700">
            <a:solidFill>
              <a:srgbClr val="2F7D5B"/>
            </a:solidFill>
            <a:prstDash val="solid"/>
          </a:ln>
        </p:spPr>
        <p:txBody>
          <a:bodyPr/>
          <a:lstStyle/>
          <a:p>
            <a:endParaRPr lang="lv-LV"/>
          </a:p>
        </p:txBody>
      </p:sp>
      <p:sp>
        <p:nvSpPr>
          <p:cNvPr id="28" name="Text 26"/>
          <p:cNvSpPr/>
          <p:nvPr/>
        </p:nvSpPr>
        <p:spPr>
          <a:xfrm>
            <a:off x="603504" y="3995928"/>
            <a:ext cx="365760" cy="137160"/>
          </a:xfrm>
          <a:prstGeom prst="rect">
            <a:avLst/>
          </a:prstGeom>
          <a:noFill/>
          <a:ln/>
        </p:spPr>
        <p:txBody>
          <a:bodyPr wrap="square" lIns="0" tIns="0" rIns="0" bIns="0" rtlCol="0" anchor="ctr"/>
          <a:lstStyle/>
          <a:p>
            <a:pPr marL="0" indent="0" algn="ctr">
              <a:buNone/>
            </a:pPr>
            <a:r>
              <a:rPr lang="en-US" sz="1180" b="1" dirty="0">
                <a:solidFill>
                  <a:srgbClr val="FFFFFF"/>
                </a:solidFill>
                <a:latin typeface="Aptos" pitchFamily="34" charset="0"/>
                <a:ea typeface="Aptos" pitchFamily="34" charset="-122"/>
                <a:cs typeface="Aptos" pitchFamily="34" charset="-120"/>
              </a:rPr>
              <a:t>5</a:t>
            </a:r>
            <a:endParaRPr lang="en-US" sz="1180" dirty="0"/>
          </a:p>
        </p:txBody>
      </p:sp>
      <p:sp>
        <p:nvSpPr>
          <p:cNvPr id="29" name="Text 27"/>
          <p:cNvSpPr/>
          <p:nvPr/>
        </p:nvSpPr>
        <p:spPr>
          <a:xfrm>
            <a:off x="1097280" y="3849624"/>
            <a:ext cx="4599432" cy="310896"/>
          </a:xfrm>
          <a:prstGeom prst="rect">
            <a:avLst/>
          </a:prstGeom>
          <a:noFill/>
          <a:ln/>
        </p:spPr>
        <p:txBody>
          <a:bodyPr wrap="square" lIns="0" tIns="0" rIns="0" bIns="0" rtlCol="0" anchor="ctr">
            <a:normAutofit fontScale="85000" lnSpcReduction="10000"/>
          </a:bodyPr>
          <a:lstStyle/>
          <a:p>
            <a:pPr marL="0" indent="0">
              <a:buNone/>
            </a:pPr>
            <a:r>
              <a:rPr lang="en-US" sz="1700" b="1" dirty="0">
                <a:solidFill>
                  <a:srgbClr val="173B5E"/>
                </a:solidFill>
                <a:latin typeface="Aptos Display" pitchFamily="34" charset="0"/>
                <a:ea typeface="Aptos Display" pitchFamily="34" charset="-122"/>
                <a:cs typeface="Aptos Display" pitchFamily="34" charset="-120"/>
              </a:rPr>
              <a:t>Skaidra rezultātu saņemšanas / nākamā soļa informācija</a:t>
            </a:r>
            <a:endParaRPr lang="en-US" sz="1700" dirty="0"/>
          </a:p>
        </p:txBody>
      </p:sp>
      <p:sp>
        <p:nvSpPr>
          <p:cNvPr id="30" name="Text 28"/>
          <p:cNvSpPr/>
          <p:nvPr/>
        </p:nvSpPr>
        <p:spPr>
          <a:xfrm>
            <a:off x="1097280" y="4242816"/>
            <a:ext cx="4599432" cy="210312"/>
          </a:xfrm>
          <a:prstGeom prst="rect">
            <a:avLst/>
          </a:prstGeom>
          <a:noFill/>
          <a:ln/>
        </p:spPr>
        <p:txBody>
          <a:bodyPr wrap="square" lIns="0" tIns="0" rIns="0" bIns="0" rtlCol="0" anchor="ctr">
            <a:normAutofit/>
          </a:bodyPr>
          <a:lstStyle/>
          <a:p>
            <a:pPr marL="0" indent="0">
              <a:buNone/>
            </a:pPr>
            <a:r>
              <a:rPr lang="en-US" sz="1280" dirty="0">
                <a:solidFill>
                  <a:srgbClr val="66727F"/>
                </a:solidFill>
                <a:latin typeface="Aptos" pitchFamily="34" charset="0"/>
                <a:ea typeface="Aptos" pitchFamily="34" charset="-122"/>
                <a:cs typeface="Aptos" pitchFamily="34" charset="-120"/>
              </a:rPr>
              <a:t>10,3 % rezultātu skaidrojuma problēmas</a:t>
            </a:r>
            <a:endParaRPr lang="en-US" sz="1280" dirty="0"/>
          </a:p>
        </p:txBody>
      </p:sp>
      <p:sp>
        <p:nvSpPr>
          <p:cNvPr id="31" name="Shape 29"/>
          <p:cNvSpPr/>
          <p:nvPr/>
        </p:nvSpPr>
        <p:spPr>
          <a:xfrm>
            <a:off x="6108192" y="3712464"/>
            <a:ext cx="5440680" cy="950976"/>
          </a:xfrm>
          <a:prstGeom prst="roundRect">
            <a:avLst>
              <a:gd name="adj" fmla="val 6731"/>
            </a:avLst>
          </a:prstGeom>
          <a:solidFill>
            <a:srgbClr val="FFFFFF"/>
          </a:solidFill>
          <a:ln w="12700">
            <a:solidFill>
              <a:srgbClr val="D6E1EA"/>
            </a:solidFill>
            <a:prstDash val="solid"/>
          </a:ln>
        </p:spPr>
        <p:txBody>
          <a:bodyPr/>
          <a:lstStyle/>
          <a:p>
            <a:endParaRPr lang="lv-LV"/>
          </a:p>
        </p:txBody>
      </p:sp>
      <p:sp>
        <p:nvSpPr>
          <p:cNvPr id="32" name="Shape 30"/>
          <p:cNvSpPr/>
          <p:nvPr/>
        </p:nvSpPr>
        <p:spPr>
          <a:xfrm>
            <a:off x="6272784" y="3913632"/>
            <a:ext cx="365760" cy="365760"/>
          </a:xfrm>
          <a:prstGeom prst="ellipse">
            <a:avLst/>
          </a:prstGeom>
          <a:solidFill>
            <a:srgbClr val="2F7D5B"/>
          </a:solidFill>
          <a:ln w="12700">
            <a:solidFill>
              <a:srgbClr val="2F7D5B"/>
            </a:solidFill>
            <a:prstDash val="solid"/>
          </a:ln>
        </p:spPr>
        <p:txBody>
          <a:bodyPr/>
          <a:lstStyle/>
          <a:p>
            <a:endParaRPr lang="lv-LV"/>
          </a:p>
        </p:txBody>
      </p:sp>
      <p:sp>
        <p:nvSpPr>
          <p:cNvPr id="33" name="Text 31"/>
          <p:cNvSpPr/>
          <p:nvPr/>
        </p:nvSpPr>
        <p:spPr>
          <a:xfrm>
            <a:off x="6272784" y="3995928"/>
            <a:ext cx="365760" cy="137160"/>
          </a:xfrm>
          <a:prstGeom prst="rect">
            <a:avLst/>
          </a:prstGeom>
          <a:noFill/>
          <a:ln/>
        </p:spPr>
        <p:txBody>
          <a:bodyPr wrap="square" lIns="0" tIns="0" rIns="0" bIns="0" rtlCol="0" anchor="ctr"/>
          <a:lstStyle/>
          <a:p>
            <a:pPr marL="0" indent="0" algn="ctr">
              <a:buNone/>
            </a:pPr>
            <a:r>
              <a:rPr lang="en-US" sz="1180" b="1" dirty="0">
                <a:solidFill>
                  <a:srgbClr val="FFFFFF"/>
                </a:solidFill>
                <a:latin typeface="Aptos" pitchFamily="34" charset="0"/>
                <a:ea typeface="Aptos" pitchFamily="34" charset="-122"/>
                <a:cs typeface="Aptos" pitchFamily="34" charset="-120"/>
              </a:rPr>
              <a:t>6</a:t>
            </a:r>
            <a:endParaRPr lang="en-US" sz="1180" dirty="0"/>
          </a:p>
        </p:txBody>
      </p:sp>
      <p:sp>
        <p:nvSpPr>
          <p:cNvPr id="34" name="Text 32"/>
          <p:cNvSpPr/>
          <p:nvPr/>
        </p:nvSpPr>
        <p:spPr>
          <a:xfrm>
            <a:off x="6766560" y="3849624"/>
            <a:ext cx="4599432" cy="310896"/>
          </a:xfrm>
          <a:prstGeom prst="rect">
            <a:avLst/>
          </a:prstGeom>
          <a:noFill/>
          <a:ln/>
        </p:spPr>
        <p:txBody>
          <a:bodyPr wrap="square" lIns="0" tIns="0" rIns="0" bIns="0" rtlCol="0" anchor="ctr">
            <a:normAutofit fontScale="92500"/>
          </a:bodyPr>
          <a:lstStyle/>
          <a:p>
            <a:pPr marL="0" indent="0">
              <a:buNone/>
            </a:pPr>
            <a:r>
              <a:rPr lang="en-US" sz="1700" b="1" dirty="0">
                <a:solidFill>
                  <a:srgbClr val="173B5E"/>
                </a:solidFill>
                <a:latin typeface="Aptos Display" pitchFamily="34" charset="0"/>
                <a:ea typeface="Aptos Display" pitchFamily="34" charset="-122"/>
                <a:cs typeface="Aptos Display" pitchFamily="34" charset="-120"/>
              </a:rPr>
              <a:t>Informācija par atbalsta personas klātbūtnes iespēju</a:t>
            </a:r>
            <a:endParaRPr lang="en-US" sz="1700" dirty="0"/>
          </a:p>
        </p:txBody>
      </p:sp>
      <p:sp>
        <p:nvSpPr>
          <p:cNvPr id="35" name="Text 33"/>
          <p:cNvSpPr/>
          <p:nvPr/>
        </p:nvSpPr>
        <p:spPr>
          <a:xfrm>
            <a:off x="6766560" y="4242816"/>
            <a:ext cx="4599432" cy="210312"/>
          </a:xfrm>
          <a:prstGeom prst="rect">
            <a:avLst/>
          </a:prstGeom>
          <a:noFill/>
          <a:ln/>
        </p:spPr>
        <p:txBody>
          <a:bodyPr wrap="square" lIns="0" tIns="0" rIns="0" bIns="0" rtlCol="0" anchor="ctr">
            <a:normAutofit/>
          </a:bodyPr>
          <a:lstStyle/>
          <a:p>
            <a:pPr marL="0" indent="0">
              <a:buNone/>
            </a:pPr>
            <a:r>
              <a:rPr lang="en-US" sz="1280" dirty="0">
                <a:solidFill>
                  <a:srgbClr val="66727F"/>
                </a:solidFill>
                <a:latin typeface="Aptos" pitchFamily="34" charset="0"/>
                <a:ea typeface="Aptos" pitchFamily="34" charset="-122"/>
                <a:cs typeface="Aptos" pitchFamily="34" charset="-120"/>
              </a:rPr>
              <a:t>iespēja piedāvāta 21,3 %</a:t>
            </a:r>
            <a:endParaRPr lang="en-US" sz="1280" dirty="0"/>
          </a:p>
        </p:txBody>
      </p:sp>
      <p:sp>
        <p:nvSpPr>
          <p:cNvPr id="36" name="Shape 34"/>
          <p:cNvSpPr/>
          <p:nvPr/>
        </p:nvSpPr>
        <p:spPr>
          <a:xfrm>
            <a:off x="438912" y="4873752"/>
            <a:ext cx="11311128" cy="950976"/>
          </a:xfrm>
          <a:prstGeom prst="roundRect">
            <a:avLst>
              <a:gd name="adj" fmla="val 6731"/>
            </a:avLst>
          </a:prstGeom>
          <a:solidFill>
            <a:srgbClr val="FFFFFF"/>
          </a:solidFill>
          <a:ln w="12700">
            <a:solidFill>
              <a:srgbClr val="D6E1EA"/>
            </a:solidFill>
            <a:prstDash val="solid"/>
          </a:ln>
        </p:spPr>
        <p:txBody>
          <a:bodyPr/>
          <a:lstStyle/>
          <a:p>
            <a:endParaRPr lang="lv-LV"/>
          </a:p>
        </p:txBody>
      </p:sp>
      <p:sp>
        <p:nvSpPr>
          <p:cNvPr id="37" name="Shape 35"/>
          <p:cNvSpPr/>
          <p:nvPr/>
        </p:nvSpPr>
        <p:spPr>
          <a:xfrm>
            <a:off x="603504" y="5074920"/>
            <a:ext cx="365760" cy="365760"/>
          </a:xfrm>
          <a:prstGeom prst="ellipse">
            <a:avLst/>
          </a:prstGeom>
          <a:solidFill>
            <a:srgbClr val="2F7D5B"/>
          </a:solidFill>
          <a:ln w="12700">
            <a:solidFill>
              <a:srgbClr val="2F7D5B"/>
            </a:solidFill>
            <a:prstDash val="solid"/>
          </a:ln>
        </p:spPr>
        <p:txBody>
          <a:bodyPr/>
          <a:lstStyle/>
          <a:p>
            <a:endParaRPr lang="lv-LV"/>
          </a:p>
        </p:txBody>
      </p:sp>
      <p:sp>
        <p:nvSpPr>
          <p:cNvPr id="38" name="Text 36"/>
          <p:cNvSpPr/>
          <p:nvPr/>
        </p:nvSpPr>
        <p:spPr>
          <a:xfrm>
            <a:off x="603504" y="5157216"/>
            <a:ext cx="365760" cy="137160"/>
          </a:xfrm>
          <a:prstGeom prst="rect">
            <a:avLst/>
          </a:prstGeom>
          <a:noFill/>
          <a:ln/>
        </p:spPr>
        <p:txBody>
          <a:bodyPr wrap="square" lIns="0" tIns="0" rIns="0" bIns="0" rtlCol="0" anchor="ctr"/>
          <a:lstStyle/>
          <a:p>
            <a:pPr marL="0" indent="0" algn="ctr">
              <a:buNone/>
            </a:pPr>
            <a:r>
              <a:rPr lang="en-US" sz="1180" b="1" dirty="0">
                <a:solidFill>
                  <a:srgbClr val="FFFFFF"/>
                </a:solidFill>
                <a:latin typeface="Aptos" pitchFamily="34" charset="0"/>
                <a:ea typeface="Aptos" pitchFamily="34" charset="-122"/>
                <a:cs typeface="Aptos" pitchFamily="34" charset="-120"/>
              </a:rPr>
              <a:t>7</a:t>
            </a:r>
            <a:endParaRPr lang="en-US" sz="1180" dirty="0"/>
          </a:p>
        </p:txBody>
      </p:sp>
      <p:sp>
        <p:nvSpPr>
          <p:cNvPr id="39" name="Text 37"/>
          <p:cNvSpPr/>
          <p:nvPr/>
        </p:nvSpPr>
        <p:spPr>
          <a:xfrm>
            <a:off x="1097280" y="5010912"/>
            <a:ext cx="10469880" cy="310896"/>
          </a:xfrm>
          <a:prstGeom prst="rect">
            <a:avLst/>
          </a:prstGeom>
          <a:noFill/>
          <a:ln/>
        </p:spPr>
        <p:txBody>
          <a:bodyPr wrap="square" lIns="0" tIns="0" rIns="0" bIns="0" rtlCol="0" anchor="ctr">
            <a:normAutofit/>
          </a:bodyPr>
          <a:lstStyle/>
          <a:p>
            <a:pPr marL="0" indent="0">
              <a:buNone/>
            </a:pPr>
            <a:r>
              <a:rPr lang="en-US" sz="1700" b="1" dirty="0">
                <a:solidFill>
                  <a:srgbClr val="173B5E"/>
                </a:solidFill>
                <a:latin typeface="Aptos Display" pitchFamily="34" charset="0"/>
                <a:ea typeface="Aptos Display" pitchFamily="34" charset="-122"/>
                <a:cs typeface="Aptos Display" pitchFamily="34" charset="-120"/>
              </a:rPr>
              <a:t>Atkārtotu izmeklējumu iemeslu strukturēta uzskaite</a:t>
            </a:r>
            <a:endParaRPr lang="en-US" sz="1700" dirty="0"/>
          </a:p>
        </p:txBody>
      </p:sp>
      <p:sp>
        <p:nvSpPr>
          <p:cNvPr id="40" name="Text 38"/>
          <p:cNvSpPr/>
          <p:nvPr/>
        </p:nvSpPr>
        <p:spPr>
          <a:xfrm>
            <a:off x="1097280" y="5404104"/>
            <a:ext cx="10469880" cy="210312"/>
          </a:xfrm>
          <a:prstGeom prst="rect">
            <a:avLst/>
          </a:prstGeom>
          <a:noFill/>
          <a:ln/>
        </p:spPr>
        <p:txBody>
          <a:bodyPr wrap="square" lIns="0" tIns="0" rIns="0" bIns="0" rtlCol="0" anchor="ctr">
            <a:normAutofit/>
          </a:bodyPr>
          <a:lstStyle/>
          <a:p>
            <a:pPr marL="0" indent="0">
              <a:buNone/>
            </a:pPr>
            <a:r>
              <a:rPr lang="en-US" sz="1280" dirty="0">
                <a:solidFill>
                  <a:srgbClr val="66727F"/>
                </a:solidFill>
                <a:latin typeface="Aptos" pitchFamily="34" charset="0"/>
                <a:ea typeface="Aptos" pitchFamily="34" charset="-122"/>
                <a:cs typeface="Aptos" pitchFamily="34" charset="-120"/>
              </a:rPr>
              <a:t>18,4 % atkārtota izmeklējuma pieredze</a:t>
            </a:r>
            <a:endParaRPr lang="en-US" sz="1280" dirty="0"/>
          </a:p>
        </p:txBody>
      </p:sp>
      <p:sp>
        <p:nvSpPr>
          <p:cNvPr id="41"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Box 1"/>
          <p:cNvSpPr txBox="1"/>
          <p:nvPr/>
        </p:nvSpPr>
        <p:spPr>
          <a:xfrm>
            <a:off x="612648" y="320040"/>
            <a:ext cx="3291840" cy="228600"/>
          </a:xfrm>
          <a:prstGeom prst="rect">
            <a:avLst/>
          </a:prstGeom>
          <a:noFill/>
        </p:spPr>
        <p:txBody>
          <a:bodyPr wrap="square" lIns="27432" tIns="18288" rIns="27432" bIns="18288"/>
          <a:lstStyle/>
          <a:p>
            <a:pPr algn="l">
              <a:defRPr sz="1000" b="1">
                <a:solidFill>
                  <a:srgbClr val="1B5861"/>
                </a:solidFill>
                <a:latin typeface="Aptos"/>
              </a:defRPr>
            </a:pPr>
            <a:r>
              <a:t>RĪCĪBAS MODELIS</a:t>
            </a:r>
          </a:p>
        </p:txBody>
      </p:sp>
      <p:sp>
        <p:nvSpPr>
          <p:cNvPr id="3" name="TextBox 2"/>
          <p:cNvSpPr txBox="1"/>
          <p:nvPr/>
        </p:nvSpPr>
        <p:spPr>
          <a:xfrm>
            <a:off x="612648" y="530352"/>
            <a:ext cx="11064240" cy="475488"/>
          </a:xfrm>
          <a:prstGeom prst="rect">
            <a:avLst/>
          </a:prstGeom>
          <a:noFill/>
        </p:spPr>
        <p:txBody>
          <a:bodyPr wrap="square" lIns="27432" tIns="18288" rIns="27432" bIns="18288"/>
          <a:lstStyle/>
          <a:p>
            <a:pPr algn="l">
              <a:defRPr sz="2450" b="1">
                <a:solidFill>
                  <a:srgbClr val="1E3448"/>
                </a:solidFill>
                <a:latin typeface="Aptos"/>
              </a:defRPr>
            </a:pPr>
            <a:r>
              <a:t>No datiem uz rīcību: ieviešanas loģika</a:t>
            </a:r>
          </a:p>
        </p:txBody>
      </p:sp>
      <p:sp>
        <p:nvSpPr>
          <p:cNvPr id="4" name="TextBox 3"/>
          <p:cNvSpPr txBox="1"/>
          <p:nvPr/>
        </p:nvSpPr>
        <p:spPr>
          <a:xfrm>
            <a:off x="612648" y="987552"/>
            <a:ext cx="11064240" cy="310896"/>
          </a:xfrm>
          <a:prstGeom prst="rect">
            <a:avLst/>
          </a:prstGeom>
          <a:noFill/>
        </p:spPr>
        <p:txBody>
          <a:bodyPr wrap="square" lIns="27432" tIns="18288" rIns="27432" bIns="18288"/>
          <a:lstStyle/>
          <a:p>
            <a:pPr algn="l">
              <a:defRPr sz="1350" b="0">
                <a:solidFill>
                  <a:srgbClr val="5A6770"/>
                </a:solidFill>
                <a:latin typeface="Aptos"/>
              </a:defRPr>
            </a:pPr>
            <a:r>
              <a:t>Uzlabojumi jāvada kā mērāms pārmaiņu process</a:t>
            </a:r>
          </a:p>
        </p:txBody>
      </p:sp>
      <p:sp>
        <p:nvSpPr>
          <p:cNvPr id="5" name="Rectangle 4"/>
          <p:cNvSpPr/>
          <p:nvPr/>
        </p:nvSpPr>
        <p:spPr>
          <a:xfrm>
            <a:off x="612648" y="1335024"/>
            <a:ext cx="10972800" cy="22860"/>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749808" y="1435607"/>
            <a:ext cx="411480" cy="411480"/>
          </a:xfrm>
          <a:prstGeom prst="ellipse">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1</a:t>
            </a:r>
          </a:p>
        </p:txBody>
      </p:sp>
      <p:sp>
        <p:nvSpPr>
          <p:cNvPr id="7" name="Rounded Rectangle 6"/>
          <p:cNvSpPr/>
          <p:nvPr/>
        </p:nvSpPr>
        <p:spPr>
          <a:xfrm>
            <a:off x="713232" y="1874519"/>
            <a:ext cx="2514600" cy="166420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96112" y="2057400"/>
            <a:ext cx="2194560" cy="457200"/>
          </a:xfrm>
          <a:prstGeom prst="rect">
            <a:avLst/>
          </a:prstGeom>
          <a:noFill/>
        </p:spPr>
        <p:txBody>
          <a:bodyPr wrap="square" lIns="27432" tIns="18288" rIns="27432" bIns="18288"/>
          <a:lstStyle/>
          <a:p>
            <a:pPr algn="l">
              <a:defRPr sz="1750" b="1">
                <a:solidFill>
                  <a:srgbClr val="1E3448"/>
                </a:solidFill>
                <a:latin typeface="Aptos"/>
              </a:defRPr>
            </a:pPr>
            <a:r>
              <a:t>Sagatavot</a:t>
            </a:r>
          </a:p>
        </p:txBody>
      </p:sp>
      <p:sp>
        <p:nvSpPr>
          <p:cNvPr id="9" name="TextBox 8"/>
          <p:cNvSpPr txBox="1"/>
          <p:nvPr/>
        </p:nvSpPr>
        <p:spPr>
          <a:xfrm>
            <a:off x="896112" y="2633472"/>
            <a:ext cx="2194560" cy="749808"/>
          </a:xfrm>
          <a:prstGeom prst="rect">
            <a:avLst/>
          </a:prstGeom>
          <a:noFill/>
        </p:spPr>
        <p:txBody>
          <a:bodyPr wrap="square" lIns="27432" tIns="18288" rIns="27432" bIns="18288"/>
          <a:lstStyle/>
          <a:p>
            <a:pPr algn="l">
              <a:defRPr sz="1420" b="0">
                <a:solidFill>
                  <a:srgbClr val="2A333A"/>
                </a:solidFill>
                <a:latin typeface="Aptos"/>
              </a:defRPr>
            </a:pPr>
            <a:r>
              <a:t>Vienoti materiāli, ceļvedis, kontaktpunkti, atkārtojumu iemeslu kategorijas</a:t>
            </a:r>
          </a:p>
        </p:txBody>
      </p:sp>
      <p:sp>
        <p:nvSpPr>
          <p:cNvPr id="10" name="TextBox 9"/>
          <p:cNvSpPr txBox="1"/>
          <p:nvPr/>
        </p:nvSpPr>
        <p:spPr>
          <a:xfrm>
            <a:off x="3264408" y="2514600"/>
            <a:ext cx="219456" cy="292608"/>
          </a:xfrm>
          <a:prstGeom prst="rect">
            <a:avLst/>
          </a:prstGeom>
          <a:noFill/>
        </p:spPr>
        <p:txBody>
          <a:bodyPr wrap="square" lIns="27432" tIns="18288" rIns="27432" bIns="18288"/>
          <a:lstStyle/>
          <a:p>
            <a:pPr algn="ctr">
              <a:defRPr sz="2200" b="1">
                <a:solidFill>
                  <a:srgbClr val="24707A"/>
                </a:solidFill>
                <a:latin typeface="Aptos"/>
              </a:defRPr>
            </a:pPr>
            <a:r>
              <a:t>→</a:t>
            </a:r>
          </a:p>
        </p:txBody>
      </p:sp>
      <p:sp>
        <p:nvSpPr>
          <p:cNvPr id="11" name="Oval 10"/>
          <p:cNvSpPr/>
          <p:nvPr/>
        </p:nvSpPr>
        <p:spPr>
          <a:xfrm>
            <a:off x="3538728" y="1435607"/>
            <a:ext cx="411480" cy="411480"/>
          </a:xfrm>
          <a:prstGeom prst="ellipse">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2</a:t>
            </a:r>
          </a:p>
        </p:txBody>
      </p:sp>
      <p:sp>
        <p:nvSpPr>
          <p:cNvPr id="12" name="Rounded Rectangle 11"/>
          <p:cNvSpPr/>
          <p:nvPr/>
        </p:nvSpPr>
        <p:spPr>
          <a:xfrm>
            <a:off x="3502152" y="1874519"/>
            <a:ext cx="2514600" cy="166420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685032" y="2057400"/>
            <a:ext cx="2194560" cy="457200"/>
          </a:xfrm>
          <a:prstGeom prst="rect">
            <a:avLst/>
          </a:prstGeom>
          <a:noFill/>
        </p:spPr>
        <p:txBody>
          <a:bodyPr wrap="square" lIns="27432" tIns="18288" rIns="27432" bIns="18288"/>
          <a:lstStyle/>
          <a:p>
            <a:pPr algn="l">
              <a:defRPr sz="1750" b="1">
                <a:solidFill>
                  <a:srgbClr val="1E3448"/>
                </a:solidFill>
                <a:latin typeface="Aptos"/>
              </a:defRPr>
            </a:pPr>
            <a:r>
              <a:t>Pilotēt</a:t>
            </a:r>
          </a:p>
        </p:txBody>
      </p:sp>
      <p:sp>
        <p:nvSpPr>
          <p:cNvPr id="14" name="TextBox 13"/>
          <p:cNvSpPr txBox="1"/>
          <p:nvPr/>
        </p:nvSpPr>
        <p:spPr>
          <a:xfrm>
            <a:off x="3685032" y="2633472"/>
            <a:ext cx="2194560" cy="749808"/>
          </a:xfrm>
          <a:prstGeom prst="rect">
            <a:avLst/>
          </a:prstGeom>
          <a:noFill/>
        </p:spPr>
        <p:txBody>
          <a:bodyPr wrap="square" lIns="27432" tIns="18288" rIns="27432" bIns="18288"/>
          <a:lstStyle/>
          <a:p>
            <a:pPr algn="l">
              <a:defRPr sz="1420" b="0">
                <a:solidFill>
                  <a:srgbClr val="2A333A"/>
                </a:solidFill>
                <a:latin typeface="Aptos"/>
              </a:defRPr>
            </a:pPr>
            <a:r>
              <a:t>Izvēlēti pacienta ceļa posmi un iestāžu sadarbības formāts</a:t>
            </a:r>
          </a:p>
        </p:txBody>
      </p:sp>
      <p:sp>
        <p:nvSpPr>
          <p:cNvPr id="15" name="TextBox 14"/>
          <p:cNvSpPr txBox="1"/>
          <p:nvPr/>
        </p:nvSpPr>
        <p:spPr>
          <a:xfrm>
            <a:off x="6053328" y="2514600"/>
            <a:ext cx="219456" cy="292608"/>
          </a:xfrm>
          <a:prstGeom prst="rect">
            <a:avLst/>
          </a:prstGeom>
          <a:noFill/>
        </p:spPr>
        <p:txBody>
          <a:bodyPr wrap="square" lIns="27432" tIns="18288" rIns="27432" bIns="18288"/>
          <a:lstStyle/>
          <a:p>
            <a:pPr algn="ctr">
              <a:defRPr sz="2200" b="1">
                <a:solidFill>
                  <a:srgbClr val="24707A"/>
                </a:solidFill>
                <a:latin typeface="Aptos"/>
              </a:defRPr>
            </a:pPr>
            <a:r>
              <a:t>→</a:t>
            </a:r>
          </a:p>
        </p:txBody>
      </p:sp>
      <p:sp>
        <p:nvSpPr>
          <p:cNvPr id="16" name="Oval 15"/>
          <p:cNvSpPr/>
          <p:nvPr/>
        </p:nvSpPr>
        <p:spPr>
          <a:xfrm>
            <a:off x="6327648" y="1435607"/>
            <a:ext cx="411480" cy="411480"/>
          </a:xfrm>
          <a:prstGeom prst="ellipse">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3</a:t>
            </a:r>
          </a:p>
        </p:txBody>
      </p:sp>
      <p:sp>
        <p:nvSpPr>
          <p:cNvPr id="17" name="Rounded Rectangle 16"/>
          <p:cNvSpPr/>
          <p:nvPr/>
        </p:nvSpPr>
        <p:spPr>
          <a:xfrm>
            <a:off x="6291072" y="1874519"/>
            <a:ext cx="2514600" cy="166420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73952" y="2057400"/>
            <a:ext cx="2194560" cy="457200"/>
          </a:xfrm>
          <a:prstGeom prst="rect">
            <a:avLst/>
          </a:prstGeom>
          <a:noFill/>
        </p:spPr>
        <p:txBody>
          <a:bodyPr wrap="square" lIns="27432" tIns="18288" rIns="27432" bIns="18288"/>
          <a:lstStyle/>
          <a:p>
            <a:pPr algn="l">
              <a:defRPr sz="1750" b="1">
                <a:solidFill>
                  <a:srgbClr val="1E3448"/>
                </a:solidFill>
                <a:latin typeface="Aptos"/>
              </a:defRPr>
            </a:pPr>
            <a:r>
              <a:t>Mērīt</a:t>
            </a:r>
          </a:p>
        </p:txBody>
      </p:sp>
      <p:sp>
        <p:nvSpPr>
          <p:cNvPr id="19" name="TextBox 18"/>
          <p:cNvSpPr txBox="1"/>
          <p:nvPr/>
        </p:nvSpPr>
        <p:spPr>
          <a:xfrm>
            <a:off x="6473952" y="2633472"/>
            <a:ext cx="2194560" cy="749808"/>
          </a:xfrm>
          <a:prstGeom prst="rect">
            <a:avLst/>
          </a:prstGeom>
          <a:noFill/>
        </p:spPr>
        <p:txBody>
          <a:bodyPr wrap="square" lIns="27432" tIns="18288" rIns="27432" bIns="18288"/>
          <a:lstStyle/>
          <a:p>
            <a:pPr algn="l">
              <a:defRPr sz="1420" b="0">
                <a:solidFill>
                  <a:srgbClr val="2A333A"/>
                </a:solidFill>
                <a:latin typeface="Aptos"/>
              </a:defRPr>
            </a:pPr>
            <a:r>
              <a:t>Pacientu pieredze, datu pieejamība, atkārtojumi, gaidīšana</a:t>
            </a:r>
          </a:p>
        </p:txBody>
      </p:sp>
      <p:sp>
        <p:nvSpPr>
          <p:cNvPr id="20" name="TextBox 19"/>
          <p:cNvSpPr txBox="1"/>
          <p:nvPr/>
        </p:nvSpPr>
        <p:spPr>
          <a:xfrm>
            <a:off x="8842247" y="2514600"/>
            <a:ext cx="219456" cy="292608"/>
          </a:xfrm>
          <a:prstGeom prst="rect">
            <a:avLst/>
          </a:prstGeom>
          <a:noFill/>
        </p:spPr>
        <p:txBody>
          <a:bodyPr wrap="square" lIns="27432" tIns="18288" rIns="27432" bIns="18288"/>
          <a:lstStyle/>
          <a:p>
            <a:pPr algn="ctr">
              <a:defRPr sz="2200" b="1">
                <a:solidFill>
                  <a:srgbClr val="24707A"/>
                </a:solidFill>
                <a:latin typeface="Aptos"/>
              </a:defRPr>
            </a:pPr>
            <a:r>
              <a:t>→</a:t>
            </a:r>
          </a:p>
        </p:txBody>
      </p:sp>
      <p:sp>
        <p:nvSpPr>
          <p:cNvPr id="21" name="Oval 20"/>
          <p:cNvSpPr/>
          <p:nvPr/>
        </p:nvSpPr>
        <p:spPr>
          <a:xfrm>
            <a:off x="9116567" y="1435607"/>
            <a:ext cx="411480" cy="411480"/>
          </a:xfrm>
          <a:prstGeom prst="ellipse">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4</a:t>
            </a:r>
          </a:p>
        </p:txBody>
      </p:sp>
      <p:sp>
        <p:nvSpPr>
          <p:cNvPr id="22" name="Rounded Rectangle 21"/>
          <p:cNvSpPr/>
          <p:nvPr/>
        </p:nvSpPr>
        <p:spPr>
          <a:xfrm>
            <a:off x="9079991" y="1874519"/>
            <a:ext cx="2514600" cy="166420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262871" y="2057400"/>
            <a:ext cx="2194560" cy="457200"/>
          </a:xfrm>
          <a:prstGeom prst="rect">
            <a:avLst/>
          </a:prstGeom>
          <a:noFill/>
        </p:spPr>
        <p:txBody>
          <a:bodyPr wrap="square" lIns="27432" tIns="18288" rIns="27432" bIns="18288"/>
          <a:lstStyle/>
          <a:p>
            <a:pPr algn="l">
              <a:defRPr sz="1750" b="1">
                <a:solidFill>
                  <a:srgbClr val="1E3448"/>
                </a:solidFill>
                <a:latin typeface="Aptos"/>
              </a:defRPr>
            </a:pPr>
            <a:r>
              <a:t>Saskaņot un paplašināt</a:t>
            </a:r>
          </a:p>
        </p:txBody>
      </p:sp>
      <p:sp>
        <p:nvSpPr>
          <p:cNvPr id="24" name="TextBox 23"/>
          <p:cNvSpPr txBox="1"/>
          <p:nvPr/>
        </p:nvSpPr>
        <p:spPr>
          <a:xfrm>
            <a:off x="9262871" y="2633472"/>
            <a:ext cx="2194560" cy="749808"/>
          </a:xfrm>
          <a:prstGeom prst="rect">
            <a:avLst/>
          </a:prstGeom>
          <a:noFill/>
        </p:spPr>
        <p:txBody>
          <a:bodyPr wrap="square" lIns="27432" tIns="18288" rIns="27432" bIns="18288"/>
          <a:lstStyle/>
          <a:p>
            <a:pPr algn="l">
              <a:defRPr sz="1420" b="0">
                <a:solidFill>
                  <a:srgbClr val="2A333A"/>
                </a:solidFill>
                <a:latin typeface="Aptos"/>
              </a:defRPr>
            </a:pPr>
            <a:r>
              <a:t>MVI, ārstniecības iestādes, pacientu organizācijas un sistēmas līmeņa partneri</a:t>
            </a:r>
          </a:p>
        </p:txBody>
      </p:sp>
      <p:sp>
        <p:nvSpPr>
          <p:cNvPr id="25" name="Rounded Rectangle 24"/>
          <p:cNvSpPr/>
          <p:nvPr/>
        </p:nvSpPr>
        <p:spPr>
          <a:xfrm>
            <a:off x="914400" y="3977639"/>
            <a:ext cx="10332720" cy="566928"/>
          </a:xfrm>
          <a:prstGeom prst="roundRect">
            <a:avLst/>
          </a:prstGeom>
          <a:solidFill>
            <a:srgbClr val="DBEFF1"/>
          </a:solidFill>
          <a:ln w="11430">
            <a:solidFill>
              <a:srgbClr val="DBEF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051560" y="4105656"/>
            <a:ext cx="10058400" cy="256032"/>
          </a:xfrm>
          <a:prstGeom prst="rect">
            <a:avLst/>
          </a:prstGeom>
          <a:noFill/>
        </p:spPr>
        <p:txBody>
          <a:bodyPr wrap="square" lIns="27432" tIns="18288" rIns="27432" bIns="18288"/>
          <a:lstStyle/>
          <a:p>
            <a:pPr algn="ctr">
              <a:defRPr sz="2200" b="1">
                <a:solidFill>
                  <a:srgbClr val="1E3448"/>
                </a:solidFill>
                <a:latin typeface="Aptos"/>
              </a:defRPr>
            </a:pPr>
            <a:r>
              <a:t>Sākotnējie dati → pilotuzlabojumi → atkārtots mērījums → korekcijas → plašāka ieviešana</a:t>
            </a:r>
          </a:p>
        </p:txBody>
      </p:sp>
      <p:sp>
        <p:nvSpPr>
          <p:cNvPr id="27" name="Rounded Rectangle 26"/>
          <p:cNvSpPr/>
          <p:nvPr/>
        </p:nvSpPr>
        <p:spPr>
          <a:xfrm>
            <a:off x="1234440" y="4828032"/>
            <a:ext cx="9692640" cy="548640"/>
          </a:xfrm>
          <a:prstGeom prst="roundRect">
            <a:avLst/>
          </a:prstGeom>
          <a:solidFill>
            <a:srgbClr val="E8F2F8"/>
          </a:solidFill>
          <a:ln w="11430">
            <a:solidFill>
              <a:srgbClr val="E8F2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371600" y="4956048"/>
            <a:ext cx="9418320" cy="219456"/>
          </a:xfrm>
          <a:prstGeom prst="rect">
            <a:avLst/>
          </a:prstGeom>
          <a:noFill/>
        </p:spPr>
        <p:txBody>
          <a:bodyPr wrap="square" lIns="27432" tIns="18288" rIns="27432" bIns="18288"/>
          <a:lstStyle/>
          <a:p>
            <a:pPr algn="ctr">
              <a:defRPr sz="1700" b="0">
                <a:solidFill>
                  <a:srgbClr val="2A333A"/>
                </a:solidFill>
                <a:latin typeface="Aptos"/>
              </a:defRPr>
            </a:pPr>
            <a:r>
              <a:t>Mērķis nav vienreizēja prezentācija, bet regulārs pacientu pieredzes uzraudzības mehānisms.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Box 1"/>
          <p:cNvSpPr txBox="1"/>
          <p:nvPr/>
        </p:nvSpPr>
        <p:spPr>
          <a:xfrm>
            <a:off x="612648" y="320040"/>
            <a:ext cx="3291840" cy="228600"/>
          </a:xfrm>
          <a:prstGeom prst="rect">
            <a:avLst/>
          </a:prstGeom>
          <a:noFill/>
        </p:spPr>
        <p:txBody>
          <a:bodyPr wrap="square" lIns="27432" tIns="18288" rIns="27432" bIns="18288"/>
          <a:lstStyle/>
          <a:p>
            <a:pPr algn="l">
              <a:defRPr sz="1000" b="1">
                <a:solidFill>
                  <a:srgbClr val="1B5861"/>
                </a:solidFill>
                <a:latin typeface="Aptos"/>
              </a:defRPr>
            </a:pPr>
            <a:r>
              <a:t>RĪCĪBAS PLĀNS</a:t>
            </a:r>
          </a:p>
        </p:txBody>
      </p:sp>
      <p:sp>
        <p:nvSpPr>
          <p:cNvPr id="3" name="TextBox 2"/>
          <p:cNvSpPr txBox="1"/>
          <p:nvPr/>
        </p:nvSpPr>
        <p:spPr>
          <a:xfrm>
            <a:off x="612648" y="530352"/>
            <a:ext cx="11064240" cy="475488"/>
          </a:xfrm>
          <a:prstGeom prst="rect">
            <a:avLst/>
          </a:prstGeom>
          <a:noFill/>
        </p:spPr>
        <p:txBody>
          <a:bodyPr wrap="square" lIns="27432" tIns="18288" rIns="27432" bIns="18288"/>
          <a:lstStyle/>
          <a:p>
            <a:pPr algn="l">
              <a:defRPr sz="2450" b="1">
                <a:solidFill>
                  <a:srgbClr val="1E3448"/>
                </a:solidFill>
                <a:latin typeface="Aptos"/>
              </a:defRPr>
            </a:pPr>
            <a:r>
              <a:t>Rīcības plāns — MVI radioloģijā tiešie uzdevumi I</a:t>
            </a:r>
          </a:p>
        </p:txBody>
      </p:sp>
      <p:sp>
        <p:nvSpPr>
          <p:cNvPr id="4" name="TextBox 3"/>
          <p:cNvSpPr txBox="1"/>
          <p:nvPr/>
        </p:nvSpPr>
        <p:spPr>
          <a:xfrm>
            <a:off x="612648" y="987552"/>
            <a:ext cx="11064240" cy="310896"/>
          </a:xfrm>
          <a:prstGeom prst="rect">
            <a:avLst/>
          </a:prstGeom>
          <a:noFill/>
        </p:spPr>
        <p:txBody>
          <a:bodyPr wrap="square" lIns="27432" tIns="18288" rIns="27432" bIns="18288"/>
          <a:lstStyle/>
          <a:p>
            <a:pPr algn="l">
              <a:defRPr sz="1350" b="0">
                <a:solidFill>
                  <a:srgbClr val="5A6770"/>
                </a:solidFill>
                <a:latin typeface="Aptos"/>
              </a:defRPr>
            </a:pPr>
            <a:r>
              <a:t>Pacientam saprotama informācija pirms izmeklējuma, izmeklējuma laikā un pēc tā</a:t>
            </a:r>
          </a:p>
        </p:txBody>
      </p:sp>
      <p:sp>
        <p:nvSpPr>
          <p:cNvPr id="5" name="Rectangle 4"/>
          <p:cNvSpPr/>
          <p:nvPr/>
        </p:nvSpPr>
        <p:spPr>
          <a:xfrm>
            <a:off x="612648" y="1335024"/>
            <a:ext cx="10972800" cy="22860"/>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508760"/>
            <a:ext cx="10789920" cy="420624"/>
          </a:xfrm>
          <a:prstGeom prst="roundRect">
            <a:avLst/>
          </a:prstGeom>
          <a:solidFill>
            <a:srgbClr val="DBEFF1"/>
          </a:solidFill>
          <a:ln w="11430">
            <a:solidFill>
              <a:srgbClr val="DBEF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618488"/>
            <a:ext cx="10469880" cy="201168"/>
          </a:xfrm>
          <a:prstGeom prst="rect">
            <a:avLst/>
          </a:prstGeom>
          <a:noFill/>
        </p:spPr>
        <p:txBody>
          <a:bodyPr wrap="square" lIns="27432" tIns="18288" rIns="27432" bIns="18288"/>
          <a:lstStyle/>
          <a:p>
            <a:pPr algn="ctr">
              <a:defRPr sz="1450" b="1">
                <a:solidFill>
                  <a:srgbClr val="1E3448"/>
                </a:solidFill>
                <a:latin typeface="Aptos"/>
              </a:defRPr>
            </a:pPr>
            <a:r>
              <a:t>Saīsināts saskaņošanas pārskats: detalizētie formulējumi saglabāti analītiskajā pārskatā.</a:t>
            </a:r>
          </a:p>
        </p:txBody>
      </p:sp>
      <p:sp>
        <p:nvSpPr>
          <p:cNvPr id="8" name="Rounded Rectangle 7"/>
          <p:cNvSpPr/>
          <p:nvPr/>
        </p:nvSpPr>
        <p:spPr>
          <a:xfrm>
            <a:off x="713232" y="2176272"/>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13232" y="2176272"/>
            <a:ext cx="5120640" cy="109728"/>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77824" y="2377440"/>
            <a:ext cx="4800600" cy="274320"/>
          </a:xfrm>
          <a:prstGeom prst="rect">
            <a:avLst/>
          </a:prstGeom>
          <a:noFill/>
        </p:spPr>
        <p:txBody>
          <a:bodyPr wrap="square" lIns="27432" tIns="18288" rIns="27432" bIns="18288"/>
          <a:lstStyle/>
          <a:p>
            <a:pPr algn="l">
              <a:defRPr sz="1639" b="1">
                <a:solidFill>
                  <a:srgbClr val="1E3448"/>
                </a:solidFill>
                <a:latin typeface="Aptos"/>
              </a:defRPr>
            </a:pPr>
            <a:r>
              <a:t>Sagatavošanās informācija</a:t>
            </a:r>
          </a:p>
        </p:txBody>
      </p:sp>
      <p:sp>
        <p:nvSpPr>
          <p:cNvPr id="11" name="TextBox 10"/>
          <p:cNvSpPr txBox="1"/>
          <p:nvPr/>
        </p:nvSpPr>
        <p:spPr>
          <a:xfrm>
            <a:off x="877824" y="2688336"/>
            <a:ext cx="4800600" cy="256032"/>
          </a:xfrm>
          <a:prstGeom prst="rect">
            <a:avLst/>
          </a:prstGeom>
          <a:noFill/>
        </p:spPr>
        <p:txBody>
          <a:bodyPr wrap="square" lIns="27432" tIns="18288" rIns="27432" bIns="18288"/>
          <a:lstStyle/>
          <a:p>
            <a:pPr algn="l">
              <a:defRPr sz="1220" b="0">
                <a:solidFill>
                  <a:srgbClr val="5A6770"/>
                </a:solidFill>
                <a:latin typeface="Aptos"/>
              </a:defRPr>
            </a:pPr>
            <a:r>
              <a:t>Dati: 14,0 % informācijas nepilnības</a:t>
            </a:r>
          </a:p>
        </p:txBody>
      </p:sp>
      <p:sp>
        <p:nvSpPr>
          <p:cNvPr id="12" name="TextBox 11"/>
          <p:cNvSpPr txBox="1"/>
          <p:nvPr/>
        </p:nvSpPr>
        <p:spPr>
          <a:xfrm>
            <a:off x="877824" y="2980944"/>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Vienoti materiāli biežākajiem radioloģiskajiem izmeklējumiem</a:t>
            </a:r>
          </a:p>
        </p:txBody>
      </p:sp>
      <p:sp>
        <p:nvSpPr>
          <p:cNvPr id="13" name="TextBox 12"/>
          <p:cNvSpPr txBox="1"/>
          <p:nvPr/>
        </p:nvSpPr>
        <p:spPr>
          <a:xfrm>
            <a:off x="877824" y="3465576"/>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pilnīga informācija</a:t>
            </a:r>
          </a:p>
        </p:txBody>
      </p:sp>
      <p:sp>
        <p:nvSpPr>
          <p:cNvPr id="14" name="Rounded Rectangle 13"/>
          <p:cNvSpPr/>
          <p:nvPr/>
        </p:nvSpPr>
        <p:spPr>
          <a:xfrm>
            <a:off x="6126480" y="2176272"/>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126480" y="2176272"/>
            <a:ext cx="5120640" cy="109728"/>
          </a:xfrm>
          <a:prstGeom prst="rect">
            <a:avLst/>
          </a:prstGeom>
          <a:solidFill>
            <a:srgbClr val="E57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291072" y="2377440"/>
            <a:ext cx="4800600" cy="274320"/>
          </a:xfrm>
          <a:prstGeom prst="rect">
            <a:avLst/>
          </a:prstGeom>
          <a:noFill/>
        </p:spPr>
        <p:txBody>
          <a:bodyPr wrap="square" lIns="27432" tIns="18288" rIns="27432" bIns="18288"/>
          <a:lstStyle/>
          <a:p>
            <a:pPr algn="l">
              <a:defRPr sz="1639" b="1">
                <a:solidFill>
                  <a:srgbClr val="1E3448"/>
                </a:solidFill>
                <a:latin typeface="Aptos"/>
              </a:defRPr>
            </a:pPr>
            <a:r>
              <a:t>Procedūras skaidrojums</a:t>
            </a:r>
          </a:p>
        </p:txBody>
      </p:sp>
      <p:sp>
        <p:nvSpPr>
          <p:cNvPr id="17" name="TextBox 16"/>
          <p:cNvSpPr txBox="1"/>
          <p:nvPr/>
        </p:nvSpPr>
        <p:spPr>
          <a:xfrm>
            <a:off x="6291072" y="2688336"/>
            <a:ext cx="4800600" cy="256032"/>
          </a:xfrm>
          <a:prstGeom prst="rect">
            <a:avLst/>
          </a:prstGeom>
          <a:noFill/>
        </p:spPr>
        <p:txBody>
          <a:bodyPr wrap="square" lIns="27432" tIns="18288" rIns="27432" bIns="18288"/>
          <a:lstStyle/>
          <a:p>
            <a:pPr algn="l">
              <a:defRPr sz="1220" b="0">
                <a:solidFill>
                  <a:srgbClr val="5A6770"/>
                </a:solidFill>
                <a:latin typeface="Aptos"/>
              </a:defRPr>
            </a:pPr>
            <a:r>
              <a:t>Dati: 8,5 % skaidrojuma problēmas</a:t>
            </a:r>
          </a:p>
        </p:txBody>
      </p:sp>
      <p:sp>
        <p:nvSpPr>
          <p:cNvPr id="18" name="TextBox 17"/>
          <p:cNvSpPr txBox="1"/>
          <p:nvPr/>
        </p:nvSpPr>
        <p:spPr>
          <a:xfrm>
            <a:off x="6291072" y="2980944"/>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Īss skaidrojuma minimums un pacienta izpratnes pārbaude</a:t>
            </a:r>
          </a:p>
        </p:txBody>
      </p:sp>
      <p:sp>
        <p:nvSpPr>
          <p:cNvPr id="19" name="TextBox 18"/>
          <p:cNvSpPr txBox="1"/>
          <p:nvPr/>
        </p:nvSpPr>
        <p:spPr>
          <a:xfrm>
            <a:off x="6291072" y="3465576"/>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skaidrojuma saprotamība</a:t>
            </a:r>
          </a:p>
        </p:txBody>
      </p:sp>
      <p:sp>
        <p:nvSpPr>
          <p:cNvPr id="20" name="Rounded Rectangle 19"/>
          <p:cNvSpPr/>
          <p:nvPr/>
        </p:nvSpPr>
        <p:spPr>
          <a:xfrm>
            <a:off x="713232" y="4041648"/>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713232" y="4041648"/>
            <a:ext cx="5120640" cy="109728"/>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77824" y="4242816"/>
            <a:ext cx="4800600" cy="274320"/>
          </a:xfrm>
          <a:prstGeom prst="rect">
            <a:avLst/>
          </a:prstGeom>
          <a:noFill/>
        </p:spPr>
        <p:txBody>
          <a:bodyPr wrap="square" lIns="27432" tIns="18288" rIns="27432" bIns="18288"/>
          <a:lstStyle/>
          <a:p>
            <a:pPr algn="l">
              <a:defRPr sz="1639" b="1">
                <a:solidFill>
                  <a:srgbClr val="1E3448"/>
                </a:solidFill>
                <a:latin typeface="Aptos"/>
              </a:defRPr>
            </a:pPr>
            <a:r>
              <a:t>Rezultātu saņemšana</a:t>
            </a:r>
          </a:p>
        </p:txBody>
      </p:sp>
      <p:sp>
        <p:nvSpPr>
          <p:cNvPr id="23" name="TextBox 22"/>
          <p:cNvSpPr txBox="1"/>
          <p:nvPr/>
        </p:nvSpPr>
        <p:spPr>
          <a:xfrm>
            <a:off x="877824" y="4553712"/>
            <a:ext cx="4800600" cy="256032"/>
          </a:xfrm>
          <a:prstGeom prst="rect">
            <a:avLst/>
          </a:prstGeom>
          <a:noFill/>
        </p:spPr>
        <p:txBody>
          <a:bodyPr wrap="square" lIns="27432" tIns="18288" rIns="27432" bIns="18288"/>
          <a:lstStyle/>
          <a:p>
            <a:pPr algn="l">
              <a:defRPr sz="1220" b="0">
                <a:solidFill>
                  <a:srgbClr val="5A6770"/>
                </a:solidFill>
                <a:latin typeface="Aptos"/>
              </a:defRPr>
            </a:pPr>
            <a:r>
              <a:t>Dati: 10,3 % rezultātu skaidrojuma problēmas</a:t>
            </a:r>
          </a:p>
        </p:txBody>
      </p:sp>
      <p:sp>
        <p:nvSpPr>
          <p:cNvPr id="24" name="TextBox 23"/>
          <p:cNvSpPr txBox="1"/>
          <p:nvPr/>
        </p:nvSpPr>
        <p:spPr>
          <a:xfrm>
            <a:off x="877824" y="4846320"/>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Saprotama instrukcija par rezultātu saņemšanu un nākamo soli</a:t>
            </a:r>
          </a:p>
        </p:txBody>
      </p:sp>
      <p:sp>
        <p:nvSpPr>
          <p:cNvPr id="25" name="TextBox 24"/>
          <p:cNvSpPr txBox="1"/>
          <p:nvPr/>
        </p:nvSpPr>
        <p:spPr>
          <a:xfrm>
            <a:off x="877824" y="5330952"/>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skaidrs nākamais solis</a:t>
            </a:r>
          </a:p>
        </p:txBody>
      </p:sp>
      <p:sp>
        <p:nvSpPr>
          <p:cNvPr id="26" name="Rounded Rectangle 25"/>
          <p:cNvSpPr/>
          <p:nvPr/>
        </p:nvSpPr>
        <p:spPr>
          <a:xfrm>
            <a:off x="6126480" y="4041648"/>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126480" y="4041648"/>
            <a:ext cx="5120640" cy="109728"/>
          </a:xfrm>
          <a:prstGeom prst="rect">
            <a:avLst/>
          </a:prstGeom>
          <a:solidFill>
            <a:srgbClr val="E57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291072" y="4242816"/>
            <a:ext cx="4800600" cy="274320"/>
          </a:xfrm>
          <a:prstGeom prst="rect">
            <a:avLst/>
          </a:prstGeom>
          <a:noFill/>
        </p:spPr>
        <p:txBody>
          <a:bodyPr wrap="square" lIns="27432" tIns="18288" rIns="27432" bIns="18288"/>
          <a:lstStyle/>
          <a:p>
            <a:pPr algn="l">
              <a:defRPr sz="1639" b="1">
                <a:solidFill>
                  <a:srgbClr val="1E3448"/>
                </a:solidFill>
                <a:latin typeface="Aptos"/>
              </a:defRPr>
            </a:pPr>
            <a:r>
              <a:t>Pacienta ceļa posms radioloģijā</a:t>
            </a:r>
          </a:p>
        </p:txBody>
      </p:sp>
      <p:sp>
        <p:nvSpPr>
          <p:cNvPr id="29" name="TextBox 28"/>
          <p:cNvSpPr txBox="1"/>
          <p:nvPr/>
        </p:nvSpPr>
        <p:spPr>
          <a:xfrm>
            <a:off x="6291072" y="4553712"/>
            <a:ext cx="4800600" cy="256032"/>
          </a:xfrm>
          <a:prstGeom prst="rect">
            <a:avLst/>
          </a:prstGeom>
          <a:noFill/>
        </p:spPr>
        <p:txBody>
          <a:bodyPr wrap="square" lIns="27432" tIns="18288" rIns="27432" bIns="18288"/>
          <a:lstStyle/>
          <a:p>
            <a:pPr algn="l">
              <a:defRPr sz="1220" b="0">
                <a:solidFill>
                  <a:srgbClr val="5A6770"/>
                </a:solidFill>
                <a:latin typeface="Aptos"/>
              </a:defRPr>
            </a:pPr>
            <a:r>
              <a:t>Dati: 35,7 % maršruta apjukums</a:t>
            </a:r>
          </a:p>
        </p:txBody>
      </p:sp>
      <p:sp>
        <p:nvSpPr>
          <p:cNvPr id="30" name="TextBox 29"/>
          <p:cNvSpPr txBox="1"/>
          <p:nvPr/>
        </p:nvSpPr>
        <p:spPr>
          <a:xfrm>
            <a:off x="6291072" y="4846320"/>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Radioloģijas posma informācijas un pāreju minimums kopējā ceļvedī</a:t>
            </a:r>
          </a:p>
        </p:txBody>
      </p:sp>
      <p:sp>
        <p:nvSpPr>
          <p:cNvPr id="31" name="TextBox 30"/>
          <p:cNvSpPr txBox="1"/>
          <p:nvPr/>
        </p:nvSpPr>
        <p:spPr>
          <a:xfrm>
            <a:off x="6291072" y="5330952"/>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maršruta izpratne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Box 1"/>
          <p:cNvSpPr txBox="1"/>
          <p:nvPr/>
        </p:nvSpPr>
        <p:spPr>
          <a:xfrm>
            <a:off x="612648" y="320040"/>
            <a:ext cx="3291840" cy="228600"/>
          </a:xfrm>
          <a:prstGeom prst="rect">
            <a:avLst/>
          </a:prstGeom>
          <a:noFill/>
        </p:spPr>
        <p:txBody>
          <a:bodyPr wrap="square" lIns="27432" tIns="18288" rIns="27432" bIns="18288"/>
          <a:lstStyle/>
          <a:p>
            <a:pPr algn="l">
              <a:defRPr sz="1000" b="1">
                <a:solidFill>
                  <a:srgbClr val="1B5861"/>
                </a:solidFill>
                <a:latin typeface="Aptos"/>
              </a:defRPr>
            </a:pPr>
            <a:r>
              <a:t>RĪCĪBAS PLĀNS</a:t>
            </a:r>
          </a:p>
        </p:txBody>
      </p:sp>
      <p:sp>
        <p:nvSpPr>
          <p:cNvPr id="3" name="TextBox 2"/>
          <p:cNvSpPr txBox="1"/>
          <p:nvPr/>
        </p:nvSpPr>
        <p:spPr>
          <a:xfrm>
            <a:off x="612648" y="530352"/>
            <a:ext cx="11064240" cy="475488"/>
          </a:xfrm>
          <a:prstGeom prst="rect">
            <a:avLst/>
          </a:prstGeom>
          <a:noFill/>
        </p:spPr>
        <p:txBody>
          <a:bodyPr wrap="square" lIns="27432" tIns="18288" rIns="27432" bIns="18288"/>
          <a:lstStyle/>
          <a:p>
            <a:pPr algn="l">
              <a:defRPr sz="2450" b="1">
                <a:solidFill>
                  <a:srgbClr val="1E3448"/>
                </a:solidFill>
                <a:latin typeface="Aptos"/>
              </a:defRPr>
            </a:pPr>
            <a:r>
              <a:t>Rīcības plāns — MVI radioloģijā tiešie uzdevumi II</a:t>
            </a:r>
          </a:p>
        </p:txBody>
      </p:sp>
      <p:sp>
        <p:nvSpPr>
          <p:cNvPr id="4" name="TextBox 3"/>
          <p:cNvSpPr txBox="1"/>
          <p:nvPr/>
        </p:nvSpPr>
        <p:spPr>
          <a:xfrm>
            <a:off x="612648" y="987552"/>
            <a:ext cx="11064240" cy="310896"/>
          </a:xfrm>
          <a:prstGeom prst="rect">
            <a:avLst/>
          </a:prstGeom>
          <a:noFill/>
        </p:spPr>
        <p:txBody>
          <a:bodyPr wrap="square" lIns="27432" tIns="18288" rIns="27432" bIns="18288"/>
          <a:lstStyle/>
          <a:p>
            <a:pPr algn="l">
              <a:defRPr sz="1350" b="0">
                <a:solidFill>
                  <a:srgbClr val="5A6770"/>
                </a:solidFill>
                <a:latin typeface="Aptos"/>
              </a:defRPr>
            </a:pPr>
            <a:r>
              <a:t>Datu pēctecība, atkārtoti izmeklējumi un radioloģijas PREM</a:t>
            </a:r>
          </a:p>
        </p:txBody>
      </p:sp>
      <p:sp>
        <p:nvSpPr>
          <p:cNvPr id="5" name="Rectangle 4"/>
          <p:cNvSpPr/>
          <p:nvPr/>
        </p:nvSpPr>
        <p:spPr>
          <a:xfrm>
            <a:off x="612648" y="1335024"/>
            <a:ext cx="10972800" cy="22860"/>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508760"/>
            <a:ext cx="10789920" cy="420624"/>
          </a:xfrm>
          <a:prstGeom prst="roundRect">
            <a:avLst/>
          </a:prstGeom>
          <a:solidFill>
            <a:srgbClr val="DBEFF1"/>
          </a:solidFill>
          <a:ln w="11430">
            <a:solidFill>
              <a:srgbClr val="DBEF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618488"/>
            <a:ext cx="10469880" cy="201168"/>
          </a:xfrm>
          <a:prstGeom prst="rect">
            <a:avLst/>
          </a:prstGeom>
          <a:noFill/>
        </p:spPr>
        <p:txBody>
          <a:bodyPr wrap="square" lIns="27432" tIns="18288" rIns="27432" bIns="18288"/>
          <a:lstStyle/>
          <a:p>
            <a:pPr algn="ctr">
              <a:defRPr sz="1450" b="1">
                <a:solidFill>
                  <a:srgbClr val="1E3448"/>
                </a:solidFill>
                <a:latin typeface="Aptos"/>
              </a:defRPr>
            </a:pPr>
            <a:r>
              <a:t>Saīsināts saskaņošanas pārskats: detalizētie formulējumi saglabāti analītiskajā pārskatā.</a:t>
            </a:r>
          </a:p>
        </p:txBody>
      </p:sp>
      <p:sp>
        <p:nvSpPr>
          <p:cNvPr id="8" name="Rounded Rectangle 7"/>
          <p:cNvSpPr/>
          <p:nvPr/>
        </p:nvSpPr>
        <p:spPr>
          <a:xfrm>
            <a:off x="713232" y="2176272"/>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13232" y="2176272"/>
            <a:ext cx="5120640" cy="109728"/>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77824" y="2377440"/>
            <a:ext cx="4800600" cy="274320"/>
          </a:xfrm>
          <a:prstGeom prst="rect">
            <a:avLst/>
          </a:prstGeom>
          <a:noFill/>
        </p:spPr>
        <p:txBody>
          <a:bodyPr wrap="square" lIns="27432" tIns="18288" rIns="27432" bIns="18288"/>
          <a:lstStyle/>
          <a:p>
            <a:pPr algn="l">
              <a:defRPr sz="1639" b="1">
                <a:solidFill>
                  <a:srgbClr val="1E3448"/>
                </a:solidFill>
                <a:latin typeface="Aptos"/>
              </a:defRPr>
            </a:pPr>
            <a:r>
              <a:t>Atkārtoti izmeklējumi</a:t>
            </a:r>
          </a:p>
        </p:txBody>
      </p:sp>
      <p:sp>
        <p:nvSpPr>
          <p:cNvPr id="11" name="TextBox 10"/>
          <p:cNvSpPr txBox="1"/>
          <p:nvPr/>
        </p:nvSpPr>
        <p:spPr>
          <a:xfrm>
            <a:off x="877824" y="2688336"/>
            <a:ext cx="4800600" cy="256032"/>
          </a:xfrm>
          <a:prstGeom prst="rect">
            <a:avLst/>
          </a:prstGeom>
          <a:noFill/>
        </p:spPr>
        <p:txBody>
          <a:bodyPr wrap="square" lIns="27432" tIns="18288" rIns="27432" bIns="18288"/>
          <a:lstStyle/>
          <a:p>
            <a:pPr algn="l">
              <a:defRPr sz="1220" b="0">
                <a:solidFill>
                  <a:srgbClr val="5A6770"/>
                </a:solidFill>
                <a:latin typeface="Aptos"/>
              </a:defRPr>
            </a:pPr>
            <a:r>
              <a:t>Dati: 18,4 % atkārtota izmeklējuma pieredze</a:t>
            </a:r>
          </a:p>
        </p:txBody>
      </p:sp>
      <p:sp>
        <p:nvSpPr>
          <p:cNvPr id="12" name="TextBox 11"/>
          <p:cNvSpPr txBox="1"/>
          <p:nvPr/>
        </p:nvSpPr>
        <p:spPr>
          <a:xfrm>
            <a:off x="877824" y="2980944"/>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Atkārtojuma iemeslu kategorijas un regulārs cēloņu pārskats</a:t>
            </a:r>
          </a:p>
        </p:txBody>
      </p:sp>
      <p:sp>
        <p:nvSpPr>
          <p:cNvPr id="13" name="TextBox 12"/>
          <p:cNvSpPr txBox="1"/>
          <p:nvPr/>
        </p:nvSpPr>
        <p:spPr>
          <a:xfrm>
            <a:off x="877824" y="3465576"/>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atkārtojumi / 1000</a:t>
            </a:r>
          </a:p>
        </p:txBody>
      </p:sp>
      <p:sp>
        <p:nvSpPr>
          <p:cNvPr id="14" name="Rounded Rectangle 13"/>
          <p:cNvSpPr/>
          <p:nvPr/>
        </p:nvSpPr>
        <p:spPr>
          <a:xfrm>
            <a:off x="6126480" y="2176272"/>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126480" y="2176272"/>
            <a:ext cx="5120640" cy="109728"/>
          </a:xfrm>
          <a:prstGeom prst="rect">
            <a:avLst/>
          </a:prstGeom>
          <a:solidFill>
            <a:srgbClr val="E57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291072" y="2377440"/>
            <a:ext cx="4800600" cy="274320"/>
          </a:xfrm>
          <a:prstGeom prst="rect">
            <a:avLst/>
          </a:prstGeom>
          <a:noFill/>
        </p:spPr>
        <p:txBody>
          <a:bodyPr wrap="square" lIns="27432" tIns="18288" rIns="27432" bIns="18288"/>
          <a:lstStyle/>
          <a:p>
            <a:pPr algn="l">
              <a:defRPr sz="1639" b="1">
                <a:solidFill>
                  <a:srgbClr val="1E3448"/>
                </a:solidFill>
                <a:latin typeface="Aptos"/>
              </a:defRPr>
            </a:pPr>
            <a:r>
              <a:t>Attēlu un aprakstu pieejamība</a:t>
            </a:r>
          </a:p>
        </p:txBody>
      </p:sp>
      <p:sp>
        <p:nvSpPr>
          <p:cNvPr id="17" name="TextBox 16"/>
          <p:cNvSpPr txBox="1"/>
          <p:nvPr/>
        </p:nvSpPr>
        <p:spPr>
          <a:xfrm>
            <a:off x="6291072" y="2688336"/>
            <a:ext cx="4800600" cy="256032"/>
          </a:xfrm>
          <a:prstGeom prst="rect">
            <a:avLst/>
          </a:prstGeom>
          <a:noFill/>
        </p:spPr>
        <p:txBody>
          <a:bodyPr wrap="square" lIns="27432" tIns="18288" rIns="27432" bIns="18288"/>
          <a:lstStyle/>
          <a:p>
            <a:pPr algn="l">
              <a:defRPr sz="1220" b="0">
                <a:solidFill>
                  <a:srgbClr val="5A6770"/>
                </a:solidFill>
                <a:latin typeface="Aptos"/>
              </a:defRPr>
            </a:pPr>
            <a:r>
              <a:t>Dati: 16,9 % rezultātu pieejamības problēmas</a:t>
            </a:r>
          </a:p>
        </p:txBody>
      </p:sp>
      <p:sp>
        <p:nvSpPr>
          <p:cNvPr id="18" name="TextBox 17"/>
          <p:cNvSpPr txBox="1"/>
          <p:nvPr/>
        </p:nvSpPr>
        <p:spPr>
          <a:xfrm>
            <a:off x="6291072" y="2980944"/>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Stiprināt attēlu/aprakstu pieejamības pārbaudi pirms nākamās konsultācijas</a:t>
            </a:r>
          </a:p>
        </p:txBody>
      </p:sp>
      <p:sp>
        <p:nvSpPr>
          <p:cNvPr id="19" name="TextBox 18"/>
          <p:cNvSpPr txBox="1"/>
          <p:nvPr/>
        </p:nvSpPr>
        <p:spPr>
          <a:xfrm>
            <a:off x="6291072" y="3465576"/>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pilnīga pieejamība</a:t>
            </a:r>
          </a:p>
        </p:txBody>
      </p:sp>
      <p:sp>
        <p:nvSpPr>
          <p:cNvPr id="20" name="Rounded Rectangle 19"/>
          <p:cNvSpPr/>
          <p:nvPr/>
        </p:nvSpPr>
        <p:spPr>
          <a:xfrm>
            <a:off x="713232" y="4041648"/>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713232" y="4041648"/>
            <a:ext cx="5120640" cy="109728"/>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77824" y="4242816"/>
            <a:ext cx="4800600" cy="274320"/>
          </a:xfrm>
          <a:prstGeom prst="rect">
            <a:avLst/>
          </a:prstGeom>
          <a:noFill/>
        </p:spPr>
        <p:txBody>
          <a:bodyPr wrap="square" lIns="27432" tIns="18288" rIns="27432" bIns="18288"/>
          <a:lstStyle/>
          <a:p>
            <a:pPr algn="l">
              <a:defRPr sz="1639" b="1">
                <a:solidFill>
                  <a:srgbClr val="1E3448"/>
                </a:solidFill>
                <a:latin typeface="Aptos"/>
              </a:defRPr>
            </a:pPr>
            <a:r>
              <a:t>Radioloģijas PREM</a:t>
            </a:r>
          </a:p>
        </p:txBody>
      </p:sp>
      <p:sp>
        <p:nvSpPr>
          <p:cNvPr id="23" name="TextBox 22"/>
          <p:cNvSpPr txBox="1"/>
          <p:nvPr/>
        </p:nvSpPr>
        <p:spPr>
          <a:xfrm>
            <a:off x="877824" y="4553712"/>
            <a:ext cx="4800600" cy="256032"/>
          </a:xfrm>
          <a:prstGeom prst="rect">
            <a:avLst/>
          </a:prstGeom>
          <a:noFill/>
        </p:spPr>
        <p:txBody>
          <a:bodyPr wrap="square" lIns="27432" tIns="18288" rIns="27432" bIns="18288"/>
          <a:lstStyle/>
          <a:p>
            <a:pPr algn="l">
              <a:defRPr sz="1220" b="0">
                <a:solidFill>
                  <a:srgbClr val="5A6770"/>
                </a:solidFill>
                <a:latin typeface="Aptos"/>
              </a:defRPr>
            </a:pPr>
            <a:r>
              <a:t>Dati: Pašreizējā aptauja nodrošina bāzes vērtības</a:t>
            </a:r>
          </a:p>
        </p:txBody>
      </p:sp>
      <p:sp>
        <p:nvSpPr>
          <p:cNvPr id="24" name="TextBox 23"/>
          <p:cNvSpPr txBox="1"/>
          <p:nvPr/>
        </p:nvSpPr>
        <p:spPr>
          <a:xfrm>
            <a:off x="877824" y="4846320"/>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Definēt ierobežotu, regulāri pārskatāmu PREM rādītāju kopumu</a:t>
            </a:r>
          </a:p>
        </p:txBody>
      </p:sp>
      <p:sp>
        <p:nvSpPr>
          <p:cNvPr id="25" name="TextBox 24"/>
          <p:cNvSpPr txBox="1"/>
          <p:nvPr/>
        </p:nvSpPr>
        <p:spPr>
          <a:xfrm>
            <a:off x="877824" y="5330952"/>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definēti PREM</a:t>
            </a:r>
          </a:p>
        </p:txBody>
      </p:sp>
      <p:sp>
        <p:nvSpPr>
          <p:cNvPr id="26" name="Rounded Rectangle 25"/>
          <p:cNvSpPr/>
          <p:nvPr/>
        </p:nvSpPr>
        <p:spPr>
          <a:xfrm>
            <a:off x="6126480" y="4041648"/>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126480" y="4041648"/>
            <a:ext cx="5120640" cy="109728"/>
          </a:xfrm>
          <a:prstGeom prst="rect">
            <a:avLst/>
          </a:prstGeom>
          <a:solidFill>
            <a:srgbClr val="E57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291072" y="4242816"/>
            <a:ext cx="4800600" cy="274320"/>
          </a:xfrm>
          <a:prstGeom prst="rect">
            <a:avLst/>
          </a:prstGeom>
          <a:noFill/>
        </p:spPr>
        <p:txBody>
          <a:bodyPr wrap="square" lIns="27432" tIns="18288" rIns="27432" bIns="18288"/>
          <a:lstStyle/>
          <a:p>
            <a:pPr algn="l">
              <a:defRPr sz="1639" b="1">
                <a:solidFill>
                  <a:srgbClr val="1E3448"/>
                </a:solidFill>
                <a:latin typeface="Aptos"/>
              </a:defRPr>
            </a:pPr>
            <a:r>
              <a:t>Atkārtots PREM mērījums</a:t>
            </a:r>
          </a:p>
        </p:txBody>
      </p:sp>
      <p:sp>
        <p:nvSpPr>
          <p:cNvPr id="29" name="TextBox 28"/>
          <p:cNvSpPr txBox="1"/>
          <p:nvPr/>
        </p:nvSpPr>
        <p:spPr>
          <a:xfrm>
            <a:off x="6291072" y="4553712"/>
            <a:ext cx="4800600" cy="256032"/>
          </a:xfrm>
          <a:prstGeom prst="rect">
            <a:avLst/>
          </a:prstGeom>
          <a:noFill/>
        </p:spPr>
        <p:txBody>
          <a:bodyPr wrap="square" lIns="27432" tIns="18288" rIns="27432" bIns="18288"/>
          <a:lstStyle/>
          <a:p>
            <a:pPr algn="l">
              <a:defRPr sz="1220" b="0">
                <a:solidFill>
                  <a:srgbClr val="5A6770"/>
                </a:solidFill>
                <a:latin typeface="Aptos"/>
              </a:defRPr>
            </a:pPr>
            <a:r>
              <a:t>Dati: Nepieciešama salīdzināmība pēc uzlabojumiem</a:t>
            </a:r>
          </a:p>
        </p:txBody>
      </p:sp>
      <p:sp>
        <p:nvSpPr>
          <p:cNvPr id="30" name="TextBox 29"/>
          <p:cNvSpPr txBox="1"/>
          <p:nvPr/>
        </p:nvSpPr>
        <p:spPr>
          <a:xfrm>
            <a:off x="6291072" y="4846320"/>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Atkārtot diagnostikas/radioloģijas PREM ar salīdzināmu kodolu</a:t>
            </a:r>
          </a:p>
        </p:txBody>
      </p:sp>
      <p:sp>
        <p:nvSpPr>
          <p:cNvPr id="31" name="TextBox 30"/>
          <p:cNvSpPr txBox="1"/>
          <p:nvPr/>
        </p:nvSpPr>
        <p:spPr>
          <a:xfrm>
            <a:off x="6291072" y="5330952"/>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salīdzināmi rādītāji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Box 1"/>
          <p:cNvSpPr txBox="1"/>
          <p:nvPr/>
        </p:nvSpPr>
        <p:spPr>
          <a:xfrm>
            <a:off x="612648" y="320040"/>
            <a:ext cx="3291840" cy="228600"/>
          </a:xfrm>
          <a:prstGeom prst="rect">
            <a:avLst/>
          </a:prstGeom>
          <a:noFill/>
        </p:spPr>
        <p:txBody>
          <a:bodyPr wrap="square" lIns="27432" tIns="18288" rIns="27432" bIns="18288"/>
          <a:lstStyle/>
          <a:p>
            <a:pPr algn="l">
              <a:defRPr sz="1000" b="1">
                <a:solidFill>
                  <a:srgbClr val="1B5861"/>
                </a:solidFill>
                <a:latin typeface="Aptos"/>
              </a:defRPr>
            </a:pPr>
            <a:r>
              <a:t>RĪCĪBAS PLĀNS</a:t>
            </a:r>
          </a:p>
        </p:txBody>
      </p:sp>
      <p:sp>
        <p:nvSpPr>
          <p:cNvPr id="3" name="TextBox 2"/>
          <p:cNvSpPr txBox="1"/>
          <p:nvPr/>
        </p:nvSpPr>
        <p:spPr>
          <a:xfrm>
            <a:off x="612648" y="530352"/>
            <a:ext cx="11064240" cy="475488"/>
          </a:xfrm>
          <a:prstGeom prst="rect">
            <a:avLst/>
          </a:prstGeom>
          <a:noFill/>
        </p:spPr>
        <p:txBody>
          <a:bodyPr wrap="square" lIns="27432" tIns="18288" rIns="27432" bIns="18288"/>
          <a:lstStyle/>
          <a:p>
            <a:pPr algn="l">
              <a:defRPr sz="2450" b="1">
                <a:solidFill>
                  <a:srgbClr val="1E3448"/>
                </a:solidFill>
                <a:latin typeface="Aptos"/>
              </a:defRPr>
            </a:pPr>
            <a:r>
              <a:t>Rīcības plāns — starpnozaru jautājumi</a:t>
            </a:r>
          </a:p>
        </p:txBody>
      </p:sp>
      <p:sp>
        <p:nvSpPr>
          <p:cNvPr id="4" name="TextBox 3"/>
          <p:cNvSpPr txBox="1"/>
          <p:nvPr/>
        </p:nvSpPr>
        <p:spPr>
          <a:xfrm>
            <a:off x="612648" y="987552"/>
            <a:ext cx="11064240" cy="310896"/>
          </a:xfrm>
          <a:prstGeom prst="rect">
            <a:avLst/>
          </a:prstGeom>
          <a:noFill/>
        </p:spPr>
        <p:txBody>
          <a:bodyPr wrap="square" lIns="27432" tIns="18288" rIns="27432" bIns="18288"/>
          <a:lstStyle/>
          <a:p>
            <a:pPr algn="l">
              <a:defRPr sz="1350" b="0">
                <a:solidFill>
                  <a:srgbClr val="5A6770"/>
                </a:solidFill>
                <a:latin typeface="Aptos"/>
              </a:defRPr>
            </a:pPr>
            <a:r>
              <a:t>Jomas, kurās MVI radioloģijā definē vajadzību, bet ieviešana saskaņojama ar partneriem</a:t>
            </a:r>
          </a:p>
        </p:txBody>
      </p:sp>
      <p:sp>
        <p:nvSpPr>
          <p:cNvPr id="5" name="Rectangle 4"/>
          <p:cNvSpPr/>
          <p:nvPr/>
        </p:nvSpPr>
        <p:spPr>
          <a:xfrm>
            <a:off x="612648" y="1335024"/>
            <a:ext cx="10972800" cy="22860"/>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508760"/>
            <a:ext cx="10789920" cy="420624"/>
          </a:xfrm>
          <a:prstGeom prst="roundRect">
            <a:avLst/>
          </a:prstGeom>
          <a:solidFill>
            <a:srgbClr val="DBEFF1"/>
          </a:solidFill>
          <a:ln w="11430">
            <a:solidFill>
              <a:srgbClr val="DBEF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618488"/>
            <a:ext cx="10469880" cy="201168"/>
          </a:xfrm>
          <a:prstGeom prst="rect">
            <a:avLst/>
          </a:prstGeom>
          <a:noFill/>
        </p:spPr>
        <p:txBody>
          <a:bodyPr wrap="square" lIns="27432" tIns="18288" rIns="27432" bIns="18288"/>
          <a:lstStyle/>
          <a:p>
            <a:pPr algn="ctr">
              <a:defRPr sz="1450" b="1">
                <a:solidFill>
                  <a:srgbClr val="1E3448"/>
                </a:solidFill>
                <a:latin typeface="Aptos"/>
              </a:defRPr>
            </a:pPr>
            <a:r>
              <a:t>Saīsināts saskaņošanas pārskats: detalizētie formulējumi saglabāti analītiskajā pārskatā.</a:t>
            </a:r>
          </a:p>
        </p:txBody>
      </p:sp>
      <p:sp>
        <p:nvSpPr>
          <p:cNvPr id="8" name="Rounded Rectangle 7"/>
          <p:cNvSpPr/>
          <p:nvPr/>
        </p:nvSpPr>
        <p:spPr>
          <a:xfrm>
            <a:off x="713232" y="2176272"/>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13232" y="2176272"/>
            <a:ext cx="5120640" cy="109728"/>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77824" y="2377440"/>
            <a:ext cx="4800600" cy="274320"/>
          </a:xfrm>
          <a:prstGeom prst="rect">
            <a:avLst/>
          </a:prstGeom>
          <a:noFill/>
        </p:spPr>
        <p:txBody>
          <a:bodyPr wrap="square" lIns="27432" tIns="18288" rIns="27432" bIns="18288"/>
          <a:lstStyle/>
          <a:p>
            <a:pPr algn="l">
              <a:defRPr sz="1639" b="1">
                <a:solidFill>
                  <a:srgbClr val="1E3448"/>
                </a:solidFill>
                <a:latin typeface="Aptos"/>
              </a:defRPr>
            </a:pPr>
            <a:r>
              <a:t>Kontakts pēc diagnozes</a:t>
            </a:r>
          </a:p>
        </p:txBody>
      </p:sp>
      <p:sp>
        <p:nvSpPr>
          <p:cNvPr id="11" name="TextBox 10"/>
          <p:cNvSpPr txBox="1"/>
          <p:nvPr/>
        </p:nvSpPr>
        <p:spPr>
          <a:xfrm>
            <a:off x="877824" y="2688336"/>
            <a:ext cx="4800600" cy="256032"/>
          </a:xfrm>
          <a:prstGeom prst="rect">
            <a:avLst/>
          </a:prstGeom>
          <a:noFill/>
        </p:spPr>
        <p:txBody>
          <a:bodyPr wrap="square" lIns="27432" tIns="18288" rIns="27432" bIns="18288"/>
          <a:lstStyle/>
          <a:p>
            <a:pPr algn="l">
              <a:defRPr sz="1220" b="0">
                <a:solidFill>
                  <a:srgbClr val="5A6770"/>
                </a:solidFill>
                <a:latin typeface="Aptos"/>
              </a:defRPr>
            </a:pPr>
            <a:r>
              <a:t>Dati: 41,9 % nesaņēma kontaktinformāciju</a:t>
            </a:r>
          </a:p>
        </p:txBody>
      </p:sp>
      <p:sp>
        <p:nvSpPr>
          <p:cNvPr id="12" name="TextBox 11"/>
          <p:cNvSpPr txBox="1"/>
          <p:nvPr/>
        </p:nvSpPr>
        <p:spPr>
          <a:xfrm>
            <a:off x="877824" y="2980944"/>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Izrakstā/plānā norādīt kontaktpunktu, saziņas kanālu un atbildes kārtību</a:t>
            </a:r>
          </a:p>
        </p:txBody>
      </p:sp>
      <p:sp>
        <p:nvSpPr>
          <p:cNvPr id="13" name="TextBox 12"/>
          <p:cNvSpPr txBox="1"/>
          <p:nvPr/>
        </p:nvSpPr>
        <p:spPr>
          <a:xfrm>
            <a:off x="877824" y="3465576"/>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saņemta kontaktinformācija</a:t>
            </a:r>
          </a:p>
        </p:txBody>
      </p:sp>
      <p:sp>
        <p:nvSpPr>
          <p:cNvPr id="14" name="Rounded Rectangle 13"/>
          <p:cNvSpPr/>
          <p:nvPr/>
        </p:nvSpPr>
        <p:spPr>
          <a:xfrm>
            <a:off x="6126480" y="2176272"/>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126480" y="2176272"/>
            <a:ext cx="5120640" cy="109728"/>
          </a:xfrm>
          <a:prstGeom prst="rect">
            <a:avLst/>
          </a:prstGeom>
          <a:solidFill>
            <a:srgbClr val="E57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291072" y="2377440"/>
            <a:ext cx="4800600" cy="274320"/>
          </a:xfrm>
          <a:prstGeom prst="rect">
            <a:avLst/>
          </a:prstGeom>
          <a:noFill/>
        </p:spPr>
        <p:txBody>
          <a:bodyPr wrap="square" lIns="27432" tIns="18288" rIns="27432" bIns="18288"/>
          <a:lstStyle/>
          <a:p>
            <a:pPr algn="l">
              <a:defRPr sz="1639" b="1">
                <a:solidFill>
                  <a:srgbClr val="1E3448"/>
                </a:solidFill>
                <a:latin typeface="Aptos"/>
              </a:defRPr>
            </a:pPr>
            <a:r>
              <a:t>Atbalsta personas informēšana</a:t>
            </a:r>
          </a:p>
        </p:txBody>
      </p:sp>
      <p:sp>
        <p:nvSpPr>
          <p:cNvPr id="17" name="TextBox 16"/>
          <p:cNvSpPr txBox="1"/>
          <p:nvPr/>
        </p:nvSpPr>
        <p:spPr>
          <a:xfrm>
            <a:off x="6291072" y="2688336"/>
            <a:ext cx="4800600" cy="256032"/>
          </a:xfrm>
          <a:prstGeom prst="rect">
            <a:avLst/>
          </a:prstGeom>
          <a:noFill/>
        </p:spPr>
        <p:txBody>
          <a:bodyPr wrap="square" lIns="27432" tIns="18288" rIns="27432" bIns="18288"/>
          <a:lstStyle/>
          <a:p>
            <a:pPr algn="l">
              <a:defRPr sz="1220" b="0">
                <a:solidFill>
                  <a:srgbClr val="5A6770"/>
                </a:solidFill>
                <a:latin typeface="Aptos"/>
              </a:defRPr>
            </a:pPr>
            <a:r>
              <a:t>Dati: 21,3 % piedāvāta klātbūtnes iespēja</a:t>
            </a:r>
          </a:p>
        </p:txBody>
      </p:sp>
      <p:sp>
        <p:nvSpPr>
          <p:cNvPr id="18" name="TextBox 17"/>
          <p:cNvSpPr txBox="1"/>
          <p:nvPr/>
        </p:nvSpPr>
        <p:spPr>
          <a:xfrm>
            <a:off x="6291072" y="2980944"/>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Vienots informēšanas princips par atbalsta personas klātbūtni</a:t>
            </a:r>
          </a:p>
        </p:txBody>
      </p:sp>
      <p:sp>
        <p:nvSpPr>
          <p:cNvPr id="19" name="TextBox 18"/>
          <p:cNvSpPr txBox="1"/>
          <p:nvPr/>
        </p:nvSpPr>
        <p:spPr>
          <a:xfrm>
            <a:off x="6291072" y="3465576"/>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informēto pacientu īpatsvars</a:t>
            </a:r>
          </a:p>
        </p:txBody>
      </p:sp>
      <p:sp>
        <p:nvSpPr>
          <p:cNvPr id="20" name="Rounded Rectangle 19"/>
          <p:cNvSpPr/>
          <p:nvPr/>
        </p:nvSpPr>
        <p:spPr>
          <a:xfrm>
            <a:off x="713232" y="4041648"/>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713232" y="4041648"/>
            <a:ext cx="5120640" cy="109728"/>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77824" y="4242816"/>
            <a:ext cx="4800600" cy="274320"/>
          </a:xfrm>
          <a:prstGeom prst="rect">
            <a:avLst/>
          </a:prstGeom>
          <a:noFill/>
        </p:spPr>
        <p:txBody>
          <a:bodyPr wrap="square" lIns="27432" tIns="18288" rIns="27432" bIns="18288"/>
          <a:lstStyle/>
          <a:p>
            <a:pPr algn="l">
              <a:defRPr sz="1639" b="1">
                <a:solidFill>
                  <a:srgbClr val="1E3448"/>
                </a:solidFill>
                <a:latin typeface="Aptos"/>
              </a:defRPr>
            </a:pPr>
            <a:r>
              <a:t>Pacienta koordinatora funkcija</a:t>
            </a:r>
          </a:p>
        </p:txBody>
      </p:sp>
      <p:sp>
        <p:nvSpPr>
          <p:cNvPr id="23" name="TextBox 22"/>
          <p:cNvSpPr txBox="1"/>
          <p:nvPr/>
        </p:nvSpPr>
        <p:spPr>
          <a:xfrm>
            <a:off x="877824" y="4553712"/>
            <a:ext cx="4800600" cy="256032"/>
          </a:xfrm>
          <a:prstGeom prst="rect">
            <a:avLst/>
          </a:prstGeom>
          <a:noFill/>
        </p:spPr>
        <p:txBody>
          <a:bodyPr wrap="square" lIns="27432" tIns="18288" rIns="27432" bIns="18288"/>
          <a:lstStyle/>
          <a:p>
            <a:pPr algn="l">
              <a:defRPr sz="1220" b="0">
                <a:solidFill>
                  <a:srgbClr val="5A6770"/>
                </a:solidFill>
                <a:latin typeface="Aptos"/>
              </a:defRPr>
            </a:pPr>
            <a:r>
              <a:t>Dati: 35,7 % maršruta apjukums</a:t>
            </a:r>
          </a:p>
        </p:txBody>
      </p:sp>
      <p:sp>
        <p:nvSpPr>
          <p:cNvPr id="24" name="TextBox 23"/>
          <p:cNvSpPr txBox="1"/>
          <p:nvPr/>
        </p:nvSpPr>
        <p:spPr>
          <a:xfrm>
            <a:off x="877824" y="4846320"/>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Pilotēt kontaktpunktu vai koordinatora funkciju noteiktos posmos</a:t>
            </a:r>
          </a:p>
        </p:txBody>
      </p:sp>
      <p:sp>
        <p:nvSpPr>
          <p:cNvPr id="25" name="TextBox 24"/>
          <p:cNvSpPr txBox="1"/>
          <p:nvPr/>
        </p:nvSpPr>
        <p:spPr>
          <a:xfrm>
            <a:off x="877824" y="5330952"/>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identificēts kontakts</a:t>
            </a:r>
          </a:p>
        </p:txBody>
      </p:sp>
      <p:sp>
        <p:nvSpPr>
          <p:cNvPr id="26" name="Rounded Rectangle 25"/>
          <p:cNvSpPr/>
          <p:nvPr/>
        </p:nvSpPr>
        <p:spPr>
          <a:xfrm>
            <a:off x="6126480" y="4041648"/>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126480" y="4041648"/>
            <a:ext cx="5120640" cy="109728"/>
          </a:xfrm>
          <a:prstGeom prst="rect">
            <a:avLst/>
          </a:prstGeom>
          <a:solidFill>
            <a:srgbClr val="E57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291072" y="4242816"/>
            <a:ext cx="4800600" cy="274320"/>
          </a:xfrm>
          <a:prstGeom prst="rect">
            <a:avLst/>
          </a:prstGeom>
          <a:noFill/>
        </p:spPr>
        <p:txBody>
          <a:bodyPr wrap="square" lIns="27432" tIns="18288" rIns="27432" bIns="18288"/>
          <a:lstStyle/>
          <a:p>
            <a:pPr algn="l">
              <a:defRPr sz="1639" b="1">
                <a:solidFill>
                  <a:srgbClr val="1E3448"/>
                </a:solidFill>
                <a:latin typeface="Aptos"/>
              </a:defRPr>
            </a:pPr>
            <a:r>
              <a:t>Nosūtījuma process</a:t>
            </a:r>
          </a:p>
        </p:txBody>
      </p:sp>
      <p:sp>
        <p:nvSpPr>
          <p:cNvPr id="29" name="TextBox 28"/>
          <p:cNvSpPr txBox="1"/>
          <p:nvPr/>
        </p:nvSpPr>
        <p:spPr>
          <a:xfrm>
            <a:off x="6291072" y="4553712"/>
            <a:ext cx="4800600" cy="256032"/>
          </a:xfrm>
          <a:prstGeom prst="rect">
            <a:avLst/>
          </a:prstGeom>
          <a:noFill/>
        </p:spPr>
        <p:txBody>
          <a:bodyPr wrap="square" lIns="27432" tIns="18288" rIns="27432" bIns="18288"/>
          <a:lstStyle/>
          <a:p>
            <a:pPr algn="l">
              <a:defRPr sz="1220" b="0">
                <a:solidFill>
                  <a:srgbClr val="5A6770"/>
                </a:solidFill>
                <a:latin typeface="Aptos"/>
              </a:defRPr>
            </a:pPr>
            <a:r>
              <a:t>Dati: 19,8 % kavēšanās/atteikums; 25,7 % neskaidrs mērķis</a:t>
            </a:r>
          </a:p>
        </p:txBody>
      </p:sp>
      <p:sp>
        <p:nvSpPr>
          <p:cNvPr id="30" name="TextBox 29"/>
          <p:cNvSpPr txBox="1"/>
          <p:nvPr/>
        </p:nvSpPr>
        <p:spPr>
          <a:xfrm>
            <a:off x="6291072" y="4846320"/>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Izvērtēt nosūtījuma procesa un pacientam sniegtās informācijas minimumu</a:t>
            </a:r>
          </a:p>
        </p:txBody>
      </p:sp>
      <p:sp>
        <p:nvSpPr>
          <p:cNvPr id="31" name="TextBox 30"/>
          <p:cNvSpPr txBox="1"/>
          <p:nvPr/>
        </p:nvSpPr>
        <p:spPr>
          <a:xfrm>
            <a:off x="6291072" y="5330952"/>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kritēriju priekšlikums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Box 1"/>
          <p:cNvSpPr txBox="1"/>
          <p:nvPr/>
        </p:nvSpPr>
        <p:spPr>
          <a:xfrm>
            <a:off x="612648" y="320040"/>
            <a:ext cx="3291840" cy="228600"/>
          </a:xfrm>
          <a:prstGeom prst="rect">
            <a:avLst/>
          </a:prstGeom>
          <a:noFill/>
        </p:spPr>
        <p:txBody>
          <a:bodyPr wrap="square" lIns="27432" tIns="18288" rIns="27432" bIns="18288"/>
          <a:lstStyle/>
          <a:p>
            <a:pPr algn="l">
              <a:defRPr sz="1000" b="1">
                <a:solidFill>
                  <a:srgbClr val="1B5861"/>
                </a:solidFill>
                <a:latin typeface="Aptos"/>
              </a:defRPr>
            </a:pPr>
            <a:r>
              <a:t>RĪCĪBAS PLĀNS</a:t>
            </a:r>
          </a:p>
        </p:txBody>
      </p:sp>
      <p:sp>
        <p:nvSpPr>
          <p:cNvPr id="3" name="TextBox 2"/>
          <p:cNvSpPr txBox="1"/>
          <p:nvPr/>
        </p:nvSpPr>
        <p:spPr>
          <a:xfrm>
            <a:off x="612648" y="530352"/>
            <a:ext cx="11064240" cy="475488"/>
          </a:xfrm>
          <a:prstGeom prst="rect">
            <a:avLst/>
          </a:prstGeom>
          <a:noFill/>
        </p:spPr>
        <p:txBody>
          <a:bodyPr wrap="square" lIns="27432" tIns="18288" rIns="27432" bIns="18288"/>
          <a:lstStyle/>
          <a:p>
            <a:pPr algn="l">
              <a:defRPr sz="2450" b="1">
                <a:solidFill>
                  <a:srgbClr val="1E3448"/>
                </a:solidFill>
                <a:latin typeface="Aptos"/>
              </a:defRPr>
            </a:pPr>
            <a:r>
              <a:t>Rīcības plāns — sistēmiskā sadarbība un turpinājums</a:t>
            </a:r>
          </a:p>
        </p:txBody>
      </p:sp>
      <p:sp>
        <p:nvSpPr>
          <p:cNvPr id="4" name="TextBox 3"/>
          <p:cNvSpPr txBox="1"/>
          <p:nvPr/>
        </p:nvSpPr>
        <p:spPr>
          <a:xfrm>
            <a:off x="612648" y="987552"/>
            <a:ext cx="11064240" cy="310896"/>
          </a:xfrm>
          <a:prstGeom prst="rect">
            <a:avLst/>
          </a:prstGeom>
          <a:noFill/>
        </p:spPr>
        <p:txBody>
          <a:bodyPr wrap="square" lIns="27432" tIns="18288" rIns="27432" bIns="18288"/>
          <a:lstStyle/>
          <a:p>
            <a:pPr algn="l">
              <a:defRPr sz="1350" b="0">
                <a:solidFill>
                  <a:srgbClr val="5A6770"/>
                </a:solidFill>
                <a:latin typeface="Aptos"/>
              </a:defRPr>
            </a:pPr>
            <a:r>
              <a:t>Gaidīšana, IT savietojamība, PREM/PROM un ieviešanas nosacījumi</a:t>
            </a:r>
          </a:p>
        </p:txBody>
      </p:sp>
      <p:sp>
        <p:nvSpPr>
          <p:cNvPr id="5" name="Rectangle 4"/>
          <p:cNvSpPr/>
          <p:nvPr/>
        </p:nvSpPr>
        <p:spPr>
          <a:xfrm>
            <a:off x="612648" y="1335024"/>
            <a:ext cx="10972800" cy="22860"/>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508760"/>
            <a:ext cx="10789920" cy="420624"/>
          </a:xfrm>
          <a:prstGeom prst="roundRect">
            <a:avLst/>
          </a:prstGeom>
          <a:solidFill>
            <a:srgbClr val="DBEFF1"/>
          </a:solidFill>
          <a:ln w="11430">
            <a:solidFill>
              <a:srgbClr val="DBEF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618488"/>
            <a:ext cx="10469880" cy="201168"/>
          </a:xfrm>
          <a:prstGeom prst="rect">
            <a:avLst/>
          </a:prstGeom>
          <a:noFill/>
        </p:spPr>
        <p:txBody>
          <a:bodyPr wrap="square" lIns="27432" tIns="18288" rIns="27432" bIns="18288"/>
          <a:lstStyle/>
          <a:p>
            <a:pPr algn="ctr">
              <a:defRPr sz="1450" b="1">
                <a:solidFill>
                  <a:srgbClr val="1E3448"/>
                </a:solidFill>
                <a:latin typeface="Aptos"/>
              </a:defRPr>
            </a:pPr>
            <a:r>
              <a:t>Saīsināts saskaņošanas pārskats: detalizētie formulējumi saglabāti analītiskajā pārskatā.</a:t>
            </a:r>
          </a:p>
        </p:txBody>
      </p:sp>
      <p:sp>
        <p:nvSpPr>
          <p:cNvPr id="8" name="Rounded Rectangle 7"/>
          <p:cNvSpPr/>
          <p:nvPr/>
        </p:nvSpPr>
        <p:spPr>
          <a:xfrm>
            <a:off x="713232" y="2176272"/>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13232" y="2176272"/>
            <a:ext cx="5120640" cy="109728"/>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77824" y="2377440"/>
            <a:ext cx="4800600" cy="274320"/>
          </a:xfrm>
          <a:prstGeom prst="rect">
            <a:avLst/>
          </a:prstGeom>
          <a:noFill/>
        </p:spPr>
        <p:txBody>
          <a:bodyPr wrap="square" lIns="27432" tIns="18288" rIns="27432" bIns="18288"/>
          <a:lstStyle/>
          <a:p>
            <a:pPr algn="l">
              <a:defRPr sz="1639" b="1">
                <a:solidFill>
                  <a:srgbClr val="1E3448"/>
                </a:solidFill>
                <a:latin typeface="Aptos"/>
              </a:defRPr>
            </a:pPr>
            <a:r>
              <a:t>Gaidīšanas pārskatāmība</a:t>
            </a:r>
          </a:p>
        </p:txBody>
      </p:sp>
      <p:sp>
        <p:nvSpPr>
          <p:cNvPr id="11" name="TextBox 10"/>
          <p:cNvSpPr txBox="1"/>
          <p:nvPr/>
        </p:nvSpPr>
        <p:spPr>
          <a:xfrm>
            <a:off x="877824" y="2688336"/>
            <a:ext cx="4800600" cy="256032"/>
          </a:xfrm>
          <a:prstGeom prst="rect">
            <a:avLst/>
          </a:prstGeom>
          <a:noFill/>
        </p:spPr>
        <p:txBody>
          <a:bodyPr wrap="square" lIns="27432" tIns="18288" rIns="27432" bIns="18288"/>
          <a:lstStyle/>
          <a:p>
            <a:pPr algn="l">
              <a:defRPr sz="1220" b="0">
                <a:solidFill>
                  <a:srgbClr val="5A6770"/>
                </a:solidFill>
                <a:latin typeface="Aptos"/>
              </a:defRPr>
            </a:pPr>
            <a:r>
              <a:t>Dati: 20,8 % radioloģiju gaidīja ≥1 mēnesi</a:t>
            </a:r>
          </a:p>
        </p:txBody>
      </p:sp>
      <p:sp>
        <p:nvSpPr>
          <p:cNvPr id="12" name="TextBox 11"/>
          <p:cNvSpPr txBox="1"/>
          <p:nvPr/>
        </p:nvSpPr>
        <p:spPr>
          <a:xfrm>
            <a:off x="877824" y="2980944"/>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Izvērtēt rindu pārskatāmību, prioritizāciju un alternatīvu pakalpojuma vietu informāciju</a:t>
            </a:r>
          </a:p>
        </p:txBody>
      </p:sp>
      <p:sp>
        <p:nvSpPr>
          <p:cNvPr id="13" name="TextBox 12"/>
          <p:cNvSpPr txBox="1"/>
          <p:nvPr/>
        </p:nvSpPr>
        <p:spPr>
          <a:xfrm>
            <a:off x="877824" y="3465576"/>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gaidīšana ≥1 mēnesis</a:t>
            </a:r>
          </a:p>
        </p:txBody>
      </p:sp>
      <p:sp>
        <p:nvSpPr>
          <p:cNvPr id="14" name="Rounded Rectangle 13"/>
          <p:cNvSpPr/>
          <p:nvPr/>
        </p:nvSpPr>
        <p:spPr>
          <a:xfrm>
            <a:off x="6126480" y="2176272"/>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126480" y="2176272"/>
            <a:ext cx="5120640" cy="109728"/>
          </a:xfrm>
          <a:prstGeom prst="rect">
            <a:avLst/>
          </a:prstGeom>
          <a:solidFill>
            <a:srgbClr val="E57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291072" y="2377440"/>
            <a:ext cx="4800600" cy="274320"/>
          </a:xfrm>
          <a:prstGeom prst="rect">
            <a:avLst/>
          </a:prstGeom>
          <a:noFill/>
        </p:spPr>
        <p:txBody>
          <a:bodyPr wrap="square" lIns="27432" tIns="18288" rIns="27432" bIns="18288"/>
          <a:lstStyle/>
          <a:p>
            <a:pPr algn="l">
              <a:defRPr sz="1639" b="1">
                <a:solidFill>
                  <a:srgbClr val="1E3448"/>
                </a:solidFill>
                <a:latin typeface="Aptos"/>
              </a:defRPr>
            </a:pPr>
            <a:r>
              <a:t>IT un datu aprite</a:t>
            </a:r>
          </a:p>
        </p:txBody>
      </p:sp>
      <p:sp>
        <p:nvSpPr>
          <p:cNvPr id="17" name="TextBox 16"/>
          <p:cNvSpPr txBox="1"/>
          <p:nvPr/>
        </p:nvSpPr>
        <p:spPr>
          <a:xfrm>
            <a:off x="6291072" y="2688336"/>
            <a:ext cx="4800600" cy="256032"/>
          </a:xfrm>
          <a:prstGeom prst="rect">
            <a:avLst/>
          </a:prstGeom>
          <a:noFill/>
        </p:spPr>
        <p:txBody>
          <a:bodyPr wrap="square" lIns="27432" tIns="18288" rIns="27432" bIns="18288"/>
          <a:lstStyle/>
          <a:p>
            <a:pPr algn="l">
              <a:defRPr sz="1220" b="0">
                <a:solidFill>
                  <a:srgbClr val="5A6770"/>
                </a:solidFill>
                <a:latin typeface="Aptos"/>
              </a:defRPr>
            </a:pPr>
            <a:r>
              <a:t>Dati: 16,9 % rezultātu pieejamības problēmas</a:t>
            </a:r>
          </a:p>
        </p:txBody>
      </p:sp>
      <p:sp>
        <p:nvSpPr>
          <p:cNvPr id="18" name="TextBox 17"/>
          <p:cNvSpPr txBox="1"/>
          <p:nvPr/>
        </p:nvSpPr>
        <p:spPr>
          <a:xfrm>
            <a:off x="6291072" y="2980944"/>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Izvērtēt nepieejamības cēloņus, datu apriti un tehnisko savietojamību</a:t>
            </a:r>
          </a:p>
        </p:txBody>
      </p:sp>
      <p:sp>
        <p:nvSpPr>
          <p:cNvPr id="19" name="TextBox 18"/>
          <p:cNvSpPr txBox="1"/>
          <p:nvPr/>
        </p:nvSpPr>
        <p:spPr>
          <a:xfrm>
            <a:off x="6291072" y="3465576"/>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pilnīga pieejamība</a:t>
            </a:r>
          </a:p>
        </p:txBody>
      </p:sp>
      <p:sp>
        <p:nvSpPr>
          <p:cNvPr id="20" name="Rounded Rectangle 19"/>
          <p:cNvSpPr/>
          <p:nvPr/>
        </p:nvSpPr>
        <p:spPr>
          <a:xfrm>
            <a:off x="713232" y="4041648"/>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713232" y="4041648"/>
            <a:ext cx="5120640" cy="109728"/>
          </a:xfrm>
          <a:prstGeom prst="rect">
            <a:avLst/>
          </a:prstGeom>
          <a:solidFill>
            <a:srgbClr val="2470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77824" y="4242816"/>
            <a:ext cx="4800600" cy="274320"/>
          </a:xfrm>
          <a:prstGeom prst="rect">
            <a:avLst/>
          </a:prstGeom>
          <a:noFill/>
        </p:spPr>
        <p:txBody>
          <a:bodyPr wrap="square" lIns="27432" tIns="18288" rIns="27432" bIns="18288"/>
          <a:lstStyle/>
          <a:p>
            <a:pPr algn="l">
              <a:defRPr sz="1639" b="1">
                <a:solidFill>
                  <a:srgbClr val="1E3448"/>
                </a:solidFill>
                <a:latin typeface="Aptos"/>
              </a:defRPr>
            </a:pPr>
            <a:r>
              <a:t>Nākamais PREM/PROM pētījums</a:t>
            </a:r>
          </a:p>
        </p:txBody>
      </p:sp>
      <p:sp>
        <p:nvSpPr>
          <p:cNvPr id="23" name="TextBox 22"/>
          <p:cNvSpPr txBox="1"/>
          <p:nvPr/>
        </p:nvSpPr>
        <p:spPr>
          <a:xfrm>
            <a:off x="877824" y="4553712"/>
            <a:ext cx="4800600" cy="256032"/>
          </a:xfrm>
          <a:prstGeom prst="rect">
            <a:avLst/>
          </a:prstGeom>
          <a:noFill/>
        </p:spPr>
        <p:txBody>
          <a:bodyPr wrap="square" lIns="27432" tIns="18288" rIns="27432" bIns="18288"/>
          <a:lstStyle/>
          <a:p>
            <a:pPr algn="l">
              <a:defRPr sz="1220" b="0">
                <a:solidFill>
                  <a:srgbClr val="5A6770"/>
                </a:solidFill>
                <a:latin typeface="Aptos"/>
              </a:defRPr>
            </a:pPr>
            <a:r>
              <a:t>Dati: Pašreiz pilnvērtīgs PROM netika mērīts</a:t>
            </a:r>
          </a:p>
        </p:txBody>
      </p:sp>
      <p:sp>
        <p:nvSpPr>
          <p:cNvPr id="24" name="TextBox 23"/>
          <p:cNvSpPr txBox="1"/>
          <p:nvPr/>
        </p:nvSpPr>
        <p:spPr>
          <a:xfrm>
            <a:off x="877824" y="4846320"/>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Ārstēšanas posmā kopā ar MVI onkoloģijā izvērtēt PROM iekļaušanu</a:t>
            </a:r>
          </a:p>
        </p:txBody>
      </p:sp>
      <p:sp>
        <p:nvSpPr>
          <p:cNvPr id="25" name="TextBox 24"/>
          <p:cNvSpPr txBox="1"/>
          <p:nvPr/>
        </p:nvSpPr>
        <p:spPr>
          <a:xfrm>
            <a:off x="877824" y="5330952"/>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pētījuma modelis</a:t>
            </a:r>
          </a:p>
        </p:txBody>
      </p:sp>
      <p:sp>
        <p:nvSpPr>
          <p:cNvPr id="26" name="Rounded Rectangle 25"/>
          <p:cNvSpPr/>
          <p:nvPr/>
        </p:nvSpPr>
        <p:spPr>
          <a:xfrm>
            <a:off x="6126480" y="4041648"/>
            <a:ext cx="5120640" cy="1572768"/>
          </a:xfrm>
          <a:prstGeom prst="roundRect">
            <a:avLst/>
          </a:prstGeom>
          <a:solidFill>
            <a:srgbClr val="FFFFFF"/>
          </a:solidFill>
          <a:ln w="11430">
            <a:solidFill>
              <a:srgbClr val="CAD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126480" y="4041648"/>
            <a:ext cx="5120640" cy="109728"/>
          </a:xfrm>
          <a:prstGeom prst="rect">
            <a:avLst/>
          </a:prstGeom>
          <a:solidFill>
            <a:srgbClr val="E57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291072" y="4242816"/>
            <a:ext cx="4800600" cy="274320"/>
          </a:xfrm>
          <a:prstGeom prst="rect">
            <a:avLst/>
          </a:prstGeom>
          <a:noFill/>
        </p:spPr>
        <p:txBody>
          <a:bodyPr wrap="square" lIns="27432" tIns="18288" rIns="27432" bIns="18288"/>
          <a:lstStyle/>
          <a:p>
            <a:pPr algn="l">
              <a:defRPr sz="1639" b="1">
                <a:solidFill>
                  <a:srgbClr val="1E3448"/>
                </a:solidFill>
                <a:latin typeface="Aptos"/>
              </a:defRPr>
            </a:pPr>
            <a:r>
              <a:t>Ieviešanas nosacījumi</a:t>
            </a:r>
          </a:p>
        </p:txBody>
      </p:sp>
      <p:sp>
        <p:nvSpPr>
          <p:cNvPr id="29" name="TextBox 28"/>
          <p:cNvSpPr txBox="1"/>
          <p:nvPr/>
        </p:nvSpPr>
        <p:spPr>
          <a:xfrm>
            <a:off x="6291072" y="4553712"/>
            <a:ext cx="4800600" cy="256032"/>
          </a:xfrm>
          <a:prstGeom prst="rect">
            <a:avLst/>
          </a:prstGeom>
          <a:noFill/>
        </p:spPr>
        <p:txBody>
          <a:bodyPr wrap="square" lIns="27432" tIns="18288" rIns="27432" bIns="18288"/>
          <a:lstStyle/>
          <a:p>
            <a:pPr algn="l">
              <a:defRPr sz="1220" b="0">
                <a:solidFill>
                  <a:srgbClr val="5A6770"/>
                </a:solidFill>
                <a:latin typeface="Aptos"/>
              </a:defRPr>
            </a:pPr>
            <a:r>
              <a:t>Dati: Rīcības plāns ir saskaņošanas priekšlikums</a:t>
            </a:r>
          </a:p>
        </p:txBody>
      </p:sp>
      <p:sp>
        <p:nvSpPr>
          <p:cNvPr id="30" name="TextBox 29"/>
          <p:cNvSpPr txBox="1"/>
          <p:nvPr/>
        </p:nvSpPr>
        <p:spPr>
          <a:xfrm>
            <a:off x="6291072" y="4846320"/>
            <a:ext cx="4800600" cy="420624"/>
          </a:xfrm>
          <a:prstGeom prst="rect">
            <a:avLst/>
          </a:prstGeom>
          <a:noFill/>
        </p:spPr>
        <p:txBody>
          <a:bodyPr wrap="square" lIns="27432" tIns="18288" rIns="27432" bIns="18288"/>
          <a:lstStyle/>
          <a:p>
            <a:pPr algn="l">
              <a:defRPr sz="1240" b="0">
                <a:solidFill>
                  <a:srgbClr val="2A333A"/>
                </a:solidFill>
                <a:latin typeface="Aptos"/>
              </a:defRPr>
            </a:pPr>
            <a:r>
              <a:t>Aktivitāte: Pēc saskaņošanas noteikt atbildīgo, termiņu, resursus un rādītājus</a:t>
            </a:r>
          </a:p>
        </p:txBody>
      </p:sp>
      <p:sp>
        <p:nvSpPr>
          <p:cNvPr id="31" name="TextBox 30"/>
          <p:cNvSpPr txBox="1"/>
          <p:nvPr/>
        </p:nvSpPr>
        <p:spPr>
          <a:xfrm>
            <a:off x="6291072" y="5330952"/>
            <a:ext cx="4800600" cy="182880"/>
          </a:xfrm>
          <a:prstGeom prst="rect">
            <a:avLst/>
          </a:prstGeom>
          <a:noFill/>
        </p:spPr>
        <p:txBody>
          <a:bodyPr wrap="square" lIns="27432" tIns="18288" rIns="27432" bIns="18288"/>
          <a:lstStyle/>
          <a:p>
            <a:pPr algn="l">
              <a:defRPr sz="1150" b="0">
                <a:solidFill>
                  <a:srgbClr val="1B5861"/>
                </a:solidFill>
                <a:latin typeface="Aptos"/>
              </a:defRPr>
            </a:pPr>
            <a:r>
              <a:t>Rādītājs: apstiprināts plāns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Ieteicamie sākotnējie pacientu pieredzes rādītāji — 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Lai uzlabojumi būtu vadāmi, tiem jābūt mērāmiem un salīdzināmiem</a:t>
            </a:r>
            <a:endParaRPr lang="en-US" sz="1650" dirty="0"/>
          </a:p>
        </p:txBody>
      </p:sp>
      <p:sp>
        <p:nvSpPr>
          <p:cNvPr id="4" name="Shape 2"/>
          <p:cNvSpPr/>
          <p:nvPr/>
        </p:nvSpPr>
        <p:spPr>
          <a:xfrm>
            <a:off x="438912" y="1005840"/>
            <a:ext cx="1572768" cy="256032"/>
          </a:xfrm>
          <a:prstGeom prst="roundRect">
            <a:avLst>
              <a:gd name="adj" fmla="val 21429"/>
            </a:avLst>
          </a:prstGeom>
          <a:solidFill>
            <a:srgbClr val="2C6E9F"/>
          </a:solidFill>
          <a:ln w="12700">
            <a:solidFill>
              <a:srgbClr val="2C6E9F"/>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PREM RĀDĪTĀJI</a:t>
            </a:r>
            <a:endParaRPr lang="en-US" sz="950" dirty="0"/>
          </a:p>
        </p:txBody>
      </p:sp>
      <p:sp>
        <p:nvSpPr>
          <p:cNvPr id="6" name="Shape 4"/>
          <p:cNvSpPr/>
          <p:nvPr/>
        </p:nvSpPr>
        <p:spPr>
          <a:xfrm>
            <a:off x="438912" y="1481328"/>
            <a:ext cx="2057400" cy="621792"/>
          </a:xfrm>
          <a:prstGeom prst="rect">
            <a:avLst/>
          </a:prstGeom>
          <a:solidFill>
            <a:srgbClr val="173B5E"/>
          </a:solidFill>
          <a:ln w="5080">
            <a:solidFill>
              <a:srgbClr val="FFFFFF"/>
            </a:solidFill>
            <a:prstDash val="solid"/>
          </a:ln>
        </p:spPr>
        <p:txBody>
          <a:bodyPr/>
          <a:lstStyle/>
          <a:p>
            <a:endParaRPr lang="lv-LV"/>
          </a:p>
        </p:txBody>
      </p:sp>
      <p:sp>
        <p:nvSpPr>
          <p:cNvPr id="7" name="Text 5"/>
          <p:cNvSpPr/>
          <p:nvPr/>
        </p:nvSpPr>
        <p:spPr>
          <a:xfrm>
            <a:off x="548640" y="1664208"/>
            <a:ext cx="1837944" cy="182880"/>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FFFFFF"/>
                </a:solidFill>
                <a:latin typeface="Aptos" pitchFamily="34" charset="0"/>
                <a:ea typeface="Aptos" pitchFamily="34" charset="-122"/>
                <a:cs typeface="Aptos" pitchFamily="34" charset="-120"/>
              </a:rPr>
              <a:t>Virziens</a:t>
            </a:r>
            <a:endParaRPr lang="en-US" sz="1500" dirty="0"/>
          </a:p>
        </p:txBody>
      </p:sp>
      <p:sp>
        <p:nvSpPr>
          <p:cNvPr id="8" name="Shape 6"/>
          <p:cNvSpPr/>
          <p:nvPr/>
        </p:nvSpPr>
        <p:spPr>
          <a:xfrm>
            <a:off x="2496312" y="1481328"/>
            <a:ext cx="5257800" cy="621792"/>
          </a:xfrm>
          <a:prstGeom prst="rect">
            <a:avLst/>
          </a:prstGeom>
          <a:solidFill>
            <a:srgbClr val="173B5E"/>
          </a:solidFill>
          <a:ln w="5080">
            <a:solidFill>
              <a:srgbClr val="FFFFFF"/>
            </a:solidFill>
            <a:prstDash val="solid"/>
          </a:ln>
        </p:spPr>
        <p:txBody>
          <a:bodyPr/>
          <a:lstStyle/>
          <a:p>
            <a:endParaRPr lang="lv-LV"/>
          </a:p>
        </p:txBody>
      </p:sp>
      <p:sp>
        <p:nvSpPr>
          <p:cNvPr id="9" name="Text 7"/>
          <p:cNvSpPr/>
          <p:nvPr/>
        </p:nvSpPr>
        <p:spPr>
          <a:xfrm>
            <a:off x="2606040" y="1664208"/>
            <a:ext cx="5038344" cy="182880"/>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FFFFFF"/>
                </a:solidFill>
                <a:latin typeface="Aptos" pitchFamily="34" charset="0"/>
                <a:ea typeface="Aptos" pitchFamily="34" charset="-122"/>
                <a:cs typeface="Aptos" pitchFamily="34" charset="-120"/>
              </a:rPr>
              <a:t>Rādītājs</a:t>
            </a:r>
            <a:endParaRPr lang="en-US" sz="1500" dirty="0"/>
          </a:p>
        </p:txBody>
      </p:sp>
      <p:sp>
        <p:nvSpPr>
          <p:cNvPr id="10" name="Shape 8"/>
          <p:cNvSpPr/>
          <p:nvPr/>
        </p:nvSpPr>
        <p:spPr>
          <a:xfrm>
            <a:off x="7754112" y="1481328"/>
            <a:ext cx="1508760" cy="621792"/>
          </a:xfrm>
          <a:prstGeom prst="rect">
            <a:avLst/>
          </a:prstGeom>
          <a:solidFill>
            <a:srgbClr val="173B5E"/>
          </a:solidFill>
          <a:ln w="5080">
            <a:solidFill>
              <a:srgbClr val="FFFFFF"/>
            </a:solidFill>
            <a:prstDash val="solid"/>
          </a:ln>
        </p:spPr>
        <p:txBody>
          <a:bodyPr/>
          <a:lstStyle/>
          <a:p>
            <a:endParaRPr lang="lv-LV"/>
          </a:p>
        </p:txBody>
      </p:sp>
      <p:sp>
        <p:nvSpPr>
          <p:cNvPr id="11" name="Text 9"/>
          <p:cNvSpPr/>
          <p:nvPr/>
        </p:nvSpPr>
        <p:spPr>
          <a:xfrm>
            <a:off x="7863840" y="1664208"/>
            <a:ext cx="1289304" cy="182880"/>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FFFFFF"/>
                </a:solidFill>
                <a:latin typeface="Aptos" pitchFamily="34" charset="0"/>
                <a:ea typeface="Aptos" pitchFamily="34" charset="-122"/>
                <a:cs typeface="Aptos" pitchFamily="34" charset="-120"/>
              </a:rPr>
              <a:t>Mērvienība</a:t>
            </a:r>
            <a:endParaRPr lang="en-US" sz="1500" dirty="0"/>
          </a:p>
        </p:txBody>
      </p:sp>
      <p:sp>
        <p:nvSpPr>
          <p:cNvPr id="12" name="Shape 10"/>
          <p:cNvSpPr/>
          <p:nvPr/>
        </p:nvSpPr>
        <p:spPr>
          <a:xfrm>
            <a:off x="9262872" y="1481328"/>
            <a:ext cx="2011680" cy="621792"/>
          </a:xfrm>
          <a:prstGeom prst="rect">
            <a:avLst/>
          </a:prstGeom>
          <a:solidFill>
            <a:srgbClr val="173B5E"/>
          </a:solidFill>
          <a:ln w="5080">
            <a:solidFill>
              <a:srgbClr val="FFFFFF"/>
            </a:solidFill>
            <a:prstDash val="solid"/>
          </a:ln>
        </p:spPr>
        <p:txBody>
          <a:bodyPr/>
          <a:lstStyle/>
          <a:p>
            <a:endParaRPr lang="lv-LV"/>
          </a:p>
        </p:txBody>
      </p:sp>
      <p:sp>
        <p:nvSpPr>
          <p:cNvPr id="13" name="Text 11"/>
          <p:cNvSpPr/>
          <p:nvPr/>
        </p:nvSpPr>
        <p:spPr>
          <a:xfrm>
            <a:off x="9372600" y="1664208"/>
            <a:ext cx="1792224" cy="182880"/>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FFFFFF"/>
                </a:solidFill>
                <a:latin typeface="Aptos" pitchFamily="34" charset="0"/>
                <a:ea typeface="Aptos" pitchFamily="34" charset="-122"/>
                <a:cs typeface="Aptos" pitchFamily="34" charset="-120"/>
              </a:rPr>
              <a:t>Periodiskums</a:t>
            </a:r>
            <a:endParaRPr lang="en-US" sz="1500" dirty="0"/>
          </a:p>
        </p:txBody>
      </p:sp>
      <p:sp>
        <p:nvSpPr>
          <p:cNvPr id="14" name="Shape 12"/>
          <p:cNvSpPr/>
          <p:nvPr/>
        </p:nvSpPr>
        <p:spPr>
          <a:xfrm>
            <a:off x="438912" y="2103120"/>
            <a:ext cx="2057400" cy="960120"/>
          </a:xfrm>
          <a:prstGeom prst="rect">
            <a:avLst/>
          </a:prstGeom>
          <a:solidFill>
            <a:srgbClr val="F6F9FB"/>
          </a:solidFill>
          <a:ln w="6350">
            <a:solidFill>
              <a:srgbClr val="D6E1EA"/>
            </a:solidFill>
            <a:prstDash val="solid"/>
          </a:ln>
        </p:spPr>
        <p:txBody>
          <a:bodyPr/>
          <a:lstStyle/>
          <a:p>
            <a:endParaRPr lang="lv-LV"/>
          </a:p>
        </p:txBody>
      </p:sp>
      <p:sp>
        <p:nvSpPr>
          <p:cNvPr id="15" name="Text 13"/>
          <p:cNvSpPr/>
          <p:nvPr/>
        </p:nvSpPr>
        <p:spPr>
          <a:xfrm>
            <a:off x="548640" y="2249424"/>
            <a:ext cx="1837944" cy="740664"/>
          </a:xfrm>
          <a:prstGeom prst="rect">
            <a:avLst/>
          </a:prstGeom>
          <a:noFill/>
          <a:ln/>
        </p:spPr>
        <p:txBody>
          <a:bodyPr wrap="square" lIns="0" tIns="0" rIns="0" bIns="0" rtlCol="0" anchor="ctr">
            <a:normAutofit/>
          </a:bodyPr>
          <a:lstStyle/>
          <a:p>
            <a:pPr marL="0" indent="0">
              <a:buNone/>
            </a:pPr>
            <a:r>
              <a:rPr lang="en-US" sz="1680" b="1" dirty="0">
                <a:solidFill>
                  <a:srgbClr val="173B5E"/>
                </a:solidFill>
                <a:latin typeface="Aptos" pitchFamily="34" charset="0"/>
                <a:ea typeface="Aptos" pitchFamily="34" charset="-122"/>
                <a:cs typeface="Aptos" pitchFamily="34" charset="-120"/>
              </a:rPr>
              <a:t>Pacienta ceļa ilgums</a:t>
            </a:r>
            <a:endParaRPr lang="en-US" sz="1680" dirty="0"/>
          </a:p>
        </p:txBody>
      </p:sp>
      <p:sp>
        <p:nvSpPr>
          <p:cNvPr id="16" name="Shape 14"/>
          <p:cNvSpPr/>
          <p:nvPr/>
        </p:nvSpPr>
        <p:spPr>
          <a:xfrm>
            <a:off x="2496312" y="2103120"/>
            <a:ext cx="5257800" cy="960120"/>
          </a:xfrm>
          <a:prstGeom prst="rect">
            <a:avLst/>
          </a:prstGeom>
          <a:solidFill>
            <a:srgbClr val="F6F9FB"/>
          </a:solidFill>
          <a:ln w="6350">
            <a:solidFill>
              <a:srgbClr val="D6E1EA"/>
            </a:solidFill>
            <a:prstDash val="solid"/>
          </a:ln>
        </p:spPr>
        <p:txBody>
          <a:bodyPr/>
          <a:lstStyle/>
          <a:p>
            <a:endParaRPr lang="lv-LV"/>
          </a:p>
        </p:txBody>
      </p:sp>
      <p:sp>
        <p:nvSpPr>
          <p:cNvPr id="17" name="Text 15"/>
          <p:cNvSpPr/>
          <p:nvPr/>
        </p:nvSpPr>
        <p:spPr>
          <a:xfrm>
            <a:off x="2606040" y="2249424"/>
            <a:ext cx="5038344" cy="740664"/>
          </a:xfrm>
          <a:prstGeom prst="rect">
            <a:avLst/>
          </a:prstGeom>
          <a:noFill/>
          <a:ln/>
        </p:spPr>
        <p:txBody>
          <a:bodyPr wrap="square" lIns="0" tIns="0" rIns="0" bIns="0" rtlCol="0" anchor="ctr">
            <a:normAutofit/>
          </a:bodyPr>
          <a:lstStyle/>
          <a:p>
            <a:pPr marL="0" indent="0">
              <a:buNone/>
            </a:pPr>
            <a:r>
              <a:rPr lang="en-US" sz="1720" dirty="0">
                <a:solidFill>
                  <a:srgbClr val="24323F"/>
                </a:solidFill>
                <a:latin typeface="Aptos" pitchFamily="34" charset="0"/>
                <a:ea typeface="Aptos" pitchFamily="34" charset="-122"/>
                <a:cs typeface="Aptos" pitchFamily="34" charset="-120"/>
              </a:rPr>
              <a:t>Laika intervāli līdz speciālistam un radioloģiskajam izmeklējumam</a:t>
            </a:r>
            <a:endParaRPr lang="en-US" sz="1720" dirty="0"/>
          </a:p>
        </p:txBody>
      </p:sp>
      <p:sp>
        <p:nvSpPr>
          <p:cNvPr id="18" name="Shape 16"/>
          <p:cNvSpPr/>
          <p:nvPr/>
        </p:nvSpPr>
        <p:spPr>
          <a:xfrm>
            <a:off x="7754112" y="2103120"/>
            <a:ext cx="1508760" cy="960120"/>
          </a:xfrm>
          <a:prstGeom prst="rect">
            <a:avLst/>
          </a:prstGeom>
          <a:solidFill>
            <a:srgbClr val="F6F9FB"/>
          </a:solidFill>
          <a:ln w="6350">
            <a:solidFill>
              <a:srgbClr val="D6E1EA"/>
            </a:solidFill>
            <a:prstDash val="solid"/>
          </a:ln>
        </p:spPr>
        <p:txBody>
          <a:bodyPr/>
          <a:lstStyle/>
          <a:p>
            <a:endParaRPr lang="lv-LV"/>
          </a:p>
        </p:txBody>
      </p:sp>
      <p:sp>
        <p:nvSpPr>
          <p:cNvPr id="19" name="Text 17"/>
          <p:cNvSpPr/>
          <p:nvPr/>
        </p:nvSpPr>
        <p:spPr>
          <a:xfrm>
            <a:off x="7863840" y="2249424"/>
            <a:ext cx="1289304" cy="740664"/>
          </a:xfrm>
          <a:prstGeom prst="rect">
            <a:avLst/>
          </a:prstGeom>
          <a:noFill/>
          <a:ln/>
        </p:spPr>
        <p:txBody>
          <a:bodyPr wrap="square" lIns="0" tIns="0" rIns="0" bIns="0" rtlCol="0" anchor="ctr">
            <a:normAutofit lnSpcReduction="10000"/>
          </a:bodyPr>
          <a:lstStyle/>
          <a:p>
            <a:pPr marL="0" indent="0">
              <a:buNone/>
            </a:pPr>
            <a:r>
              <a:rPr lang="en-US" sz="1680" dirty="0">
                <a:solidFill>
                  <a:srgbClr val="24323F"/>
                </a:solidFill>
                <a:latin typeface="Aptos" pitchFamily="34" charset="0"/>
                <a:ea typeface="Aptos" pitchFamily="34" charset="-122"/>
                <a:cs typeface="Aptos" pitchFamily="34" charset="-120"/>
              </a:rPr>
              <a:t>Intervāli / nākotnē dienas</a:t>
            </a:r>
            <a:endParaRPr lang="en-US" sz="1680" dirty="0"/>
          </a:p>
        </p:txBody>
      </p:sp>
      <p:sp>
        <p:nvSpPr>
          <p:cNvPr id="20" name="Shape 18"/>
          <p:cNvSpPr/>
          <p:nvPr/>
        </p:nvSpPr>
        <p:spPr>
          <a:xfrm>
            <a:off x="9262872" y="2103120"/>
            <a:ext cx="2011680" cy="960120"/>
          </a:xfrm>
          <a:prstGeom prst="rect">
            <a:avLst/>
          </a:prstGeom>
          <a:solidFill>
            <a:srgbClr val="F6F9FB"/>
          </a:solidFill>
          <a:ln w="6350">
            <a:solidFill>
              <a:srgbClr val="D6E1EA"/>
            </a:solidFill>
            <a:prstDash val="solid"/>
          </a:ln>
        </p:spPr>
        <p:txBody>
          <a:bodyPr/>
          <a:lstStyle/>
          <a:p>
            <a:endParaRPr lang="lv-LV"/>
          </a:p>
        </p:txBody>
      </p:sp>
      <p:sp>
        <p:nvSpPr>
          <p:cNvPr id="21" name="Text 19"/>
          <p:cNvSpPr/>
          <p:nvPr/>
        </p:nvSpPr>
        <p:spPr>
          <a:xfrm>
            <a:off x="9372600" y="2249424"/>
            <a:ext cx="179222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Atkārtotā aptaujā / pēc datu iespējas</a:t>
            </a:r>
            <a:endParaRPr lang="en-US" sz="1680" dirty="0"/>
          </a:p>
        </p:txBody>
      </p:sp>
      <p:sp>
        <p:nvSpPr>
          <p:cNvPr id="22" name="Shape 20"/>
          <p:cNvSpPr/>
          <p:nvPr/>
        </p:nvSpPr>
        <p:spPr>
          <a:xfrm>
            <a:off x="438912" y="3063240"/>
            <a:ext cx="2057400" cy="960120"/>
          </a:xfrm>
          <a:prstGeom prst="rect">
            <a:avLst/>
          </a:prstGeom>
          <a:solidFill>
            <a:srgbClr val="FFFFFF"/>
          </a:solidFill>
          <a:ln w="6350">
            <a:solidFill>
              <a:srgbClr val="D6E1EA"/>
            </a:solidFill>
            <a:prstDash val="solid"/>
          </a:ln>
        </p:spPr>
        <p:txBody>
          <a:bodyPr/>
          <a:lstStyle/>
          <a:p>
            <a:endParaRPr lang="lv-LV"/>
          </a:p>
        </p:txBody>
      </p:sp>
      <p:sp>
        <p:nvSpPr>
          <p:cNvPr id="23" name="Text 21"/>
          <p:cNvSpPr/>
          <p:nvPr/>
        </p:nvSpPr>
        <p:spPr>
          <a:xfrm>
            <a:off x="548640" y="3209544"/>
            <a:ext cx="1837944" cy="740664"/>
          </a:xfrm>
          <a:prstGeom prst="rect">
            <a:avLst/>
          </a:prstGeom>
          <a:noFill/>
          <a:ln/>
        </p:spPr>
        <p:txBody>
          <a:bodyPr wrap="square" lIns="0" tIns="0" rIns="0" bIns="0" rtlCol="0" anchor="ctr">
            <a:normAutofit/>
          </a:bodyPr>
          <a:lstStyle/>
          <a:p>
            <a:pPr marL="0" indent="0">
              <a:buNone/>
            </a:pPr>
            <a:r>
              <a:rPr lang="en-US" sz="1680" b="1" dirty="0">
                <a:solidFill>
                  <a:srgbClr val="173B5E"/>
                </a:solidFill>
                <a:latin typeface="Aptos" pitchFamily="34" charset="0"/>
                <a:ea typeface="Aptos" pitchFamily="34" charset="-122"/>
                <a:cs typeface="Aptos" pitchFamily="34" charset="-120"/>
              </a:rPr>
              <a:t>Radioloģijas pieejamība</a:t>
            </a:r>
            <a:endParaRPr lang="en-US" sz="1680" dirty="0"/>
          </a:p>
        </p:txBody>
      </p:sp>
      <p:sp>
        <p:nvSpPr>
          <p:cNvPr id="24" name="Shape 22"/>
          <p:cNvSpPr/>
          <p:nvPr/>
        </p:nvSpPr>
        <p:spPr>
          <a:xfrm>
            <a:off x="2496312" y="3063240"/>
            <a:ext cx="5257800" cy="960120"/>
          </a:xfrm>
          <a:prstGeom prst="rect">
            <a:avLst/>
          </a:prstGeom>
          <a:solidFill>
            <a:srgbClr val="FFFFFF"/>
          </a:solidFill>
          <a:ln w="6350">
            <a:solidFill>
              <a:srgbClr val="D6E1EA"/>
            </a:solidFill>
            <a:prstDash val="solid"/>
          </a:ln>
        </p:spPr>
        <p:txBody>
          <a:bodyPr/>
          <a:lstStyle/>
          <a:p>
            <a:endParaRPr lang="lv-LV"/>
          </a:p>
        </p:txBody>
      </p:sp>
      <p:sp>
        <p:nvSpPr>
          <p:cNvPr id="25" name="Text 23"/>
          <p:cNvSpPr/>
          <p:nvPr/>
        </p:nvSpPr>
        <p:spPr>
          <a:xfrm>
            <a:off x="2606040" y="3209544"/>
            <a:ext cx="5038344" cy="740664"/>
          </a:xfrm>
          <a:prstGeom prst="rect">
            <a:avLst/>
          </a:prstGeom>
          <a:noFill/>
          <a:ln/>
        </p:spPr>
        <p:txBody>
          <a:bodyPr wrap="square" lIns="0" tIns="0" rIns="0" bIns="0" rtlCol="0" anchor="ctr">
            <a:normAutofit/>
          </a:bodyPr>
          <a:lstStyle/>
          <a:p>
            <a:pPr marL="0" indent="0">
              <a:buNone/>
            </a:pPr>
            <a:r>
              <a:rPr lang="en-US" sz="1720" dirty="0">
                <a:solidFill>
                  <a:srgbClr val="24323F"/>
                </a:solidFill>
                <a:latin typeface="Aptos" pitchFamily="34" charset="0"/>
                <a:ea typeface="Aptos" pitchFamily="34" charset="-122"/>
                <a:cs typeface="Aptos" pitchFamily="34" charset="-120"/>
              </a:rPr>
              <a:t>Izmeklējumu īpatsvars ar gaidīšanu ≥1 mēnesis</a:t>
            </a:r>
            <a:endParaRPr lang="en-US" sz="1720" dirty="0"/>
          </a:p>
        </p:txBody>
      </p:sp>
      <p:sp>
        <p:nvSpPr>
          <p:cNvPr id="26" name="Shape 24"/>
          <p:cNvSpPr/>
          <p:nvPr/>
        </p:nvSpPr>
        <p:spPr>
          <a:xfrm>
            <a:off x="7754112" y="3063240"/>
            <a:ext cx="1508760" cy="960120"/>
          </a:xfrm>
          <a:prstGeom prst="rect">
            <a:avLst/>
          </a:prstGeom>
          <a:solidFill>
            <a:srgbClr val="FFFFFF"/>
          </a:solidFill>
          <a:ln w="6350">
            <a:solidFill>
              <a:srgbClr val="D6E1EA"/>
            </a:solidFill>
            <a:prstDash val="solid"/>
          </a:ln>
        </p:spPr>
        <p:txBody>
          <a:bodyPr/>
          <a:lstStyle/>
          <a:p>
            <a:endParaRPr lang="lv-LV"/>
          </a:p>
        </p:txBody>
      </p:sp>
      <p:sp>
        <p:nvSpPr>
          <p:cNvPr id="27" name="Text 25"/>
          <p:cNvSpPr/>
          <p:nvPr/>
        </p:nvSpPr>
        <p:spPr>
          <a:xfrm>
            <a:off x="7863840" y="3209544"/>
            <a:ext cx="128930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a:t>
            </a:r>
            <a:endParaRPr lang="en-US" sz="1680" dirty="0"/>
          </a:p>
        </p:txBody>
      </p:sp>
      <p:sp>
        <p:nvSpPr>
          <p:cNvPr id="28" name="Shape 26"/>
          <p:cNvSpPr/>
          <p:nvPr/>
        </p:nvSpPr>
        <p:spPr>
          <a:xfrm>
            <a:off x="9262872" y="3063240"/>
            <a:ext cx="2011680" cy="960120"/>
          </a:xfrm>
          <a:prstGeom prst="rect">
            <a:avLst/>
          </a:prstGeom>
          <a:solidFill>
            <a:srgbClr val="FFFFFF"/>
          </a:solidFill>
          <a:ln w="6350">
            <a:solidFill>
              <a:srgbClr val="D6E1EA"/>
            </a:solidFill>
            <a:prstDash val="solid"/>
          </a:ln>
        </p:spPr>
        <p:txBody>
          <a:bodyPr/>
          <a:lstStyle/>
          <a:p>
            <a:endParaRPr lang="lv-LV"/>
          </a:p>
        </p:txBody>
      </p:sp>
      <p:sp>
        <p:nvSpPr>
          <p:cNvPr id="29" name="Text 27"/>
          <p:cNvSpPr/>
          <p:nvPr/>
        </p:nvSpPr>
        <p:spPr>
          <a:xfrm>
            <a:off x="9372600" y="3209544"/>
            <a:ext cx="179222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Regulāri / atkārtotā aptaujā</a:t>
            </a:r>
            <a:endParaRPr lang="en-US" sz="1680" dirty="0"/>
          </a:p>
        </p:txBody>
      </p:sp>
      <p:sp>
        <p:nvSpPr>
          <p:cNvPr id="30" name="Shape 28"/>
          <p:cNvSpPr/>
          <p:nvPr/>
        </p:nvSpPr>
        <p:spPr>
          <a:xfrm>
            <a:off x="438912" y="4023360"/>
            <a:ext cx="2057400" cy="960120"/>
          </a:xfrm>
          <a:prstGeom prst="rect">
            <a:avLst/>
          </a:prstGeom>
          <a:solidFill>
            <a:srgbClr val="F6F9FB"/>
          </a:solidFill>
          <a:ln w="6350">
            <a:solidFill>
              <a:srgbClr val="D6E1EA"/>
            </a:solidFill>
            <a:prstDash val="solid"/>
          </a:ln>
        </p:spPr>
        <p:txBody>
          <a:bodyPr/>
          <a:lstStyle/>
          <a:p>
            <a:endParaRPr lang="lv-LV"/>
          </a:p>
        </p:txBody>
      </p:sp>
      <p:sp>
        <p:nvSpPr>
          <p:cNvPr id="31" name="Text 29"/>
          <p:cNvSpPr/>
          <p:nvPr/>
        </p:nvSpPr>
        <p:spPr>
          <a:xfrm>
            <a:off x="548640" y="4169664"/>
            <a:ext cx="1837944" cy="740664"/>
          </a:xfrm>
          <a:prstGeom prst="rect">
            <a:avLst/>
          </a:prstGeom>
          <a:noFill/>
          <a:ln/>
        </p:spPr>
        <p:txBody>
          <a:bodyPr wrap="square" lIns="0" tIns="0" rIns="0" bIns="0" rtlCol="0" anchor="ctr">
            <a:normAutofit/>
          </a:bodyPr>
          <a:lstStyle/>
          <a:p>
            <a:pPr marL="0" indent="0">
              <a:buNone/>
            </a:pPr>
            <a:r>
              <a:rPr lang="en-US" sz="1680" b="1" dirty="0">
                <a:solidFill>
                  <a:srgbClr val="173B5E"/>
                </a:solidFill>
                <a:latin typeface="Aptos" pitchFamily="34" charset="0"/>
                <a:ea typeface="Aptos" pitchFamily="34" charset="-122"/>
                <a:cs typeface="Aptos" pitchFamily="34" charset="-120"/>
              </a:rPr>
              <a:t>Pacienta ceļa skaidrība</a:t>
            </a:r>
            <a:endParaRPr lang="en-US" sz="1680" dirty="0"/>
          </a:p>
        </p:txBody>
      </p:sp>
      <p:sp>
        <p:nvSpPr>
          <p:cNvPr id="32" name="Shape 30"/>
          <p:cNvSpPr/>
          <p:nvPr/>
        </p:nvSpPr>
        <p:spPr>
          <a:xfrm>
            <a:off x="2496312" y="4023360"/>
            <a:ext cx="5257800" cy="960120"/>
          </a:xfrm>
          <a:prstGeom prst="rect">
            <a:avLst/>
          </a:prstGeom>
          <a:solidFill>
            <a:srgbClr val="F6F9FB"/>
          </a:solidFill>
          <a:ln w="6350">
            <a:solidFill>
              <a:srgbClr val="D6E1EA"/>
            </a:solidFill>
            <a:prstDash val="solid"/>
          </a:ln>
        </p:spPr>
        <p:txBody>
          <a:bodyPr/>
          <a:lstStyle/>
          <a:p>
            <a:endParaRPr lang="lv-LV"/>
          </a:p>
        </p:txBody>
      </p:sp>
      <p:sp>
        <p:nvSpPr>
          <p:cNvPr id="33" name="Text 31"/>
          <p:cNvSpPr/>
          <p:nvPr/>
        </p:nvSpPr>
        <p:spPr>
          <a:xfrm>
            <a:off x="2606040" y="4169664"/>
            <a:ext cx="5038344" cy="740664"/>
          </a:xfrm>
          <a:prstGeom prst="rect">
            <a:avLst/>
          </a:prstGeom>
          <a:noFill/>
          <a:ln/>
        </p:spPr>
        <p:txBody>
          <a:bodyPr wrap="square" lIns="0" tIns="0" rIns="0" bIns="0" rtlCol="0" anchor="ctr">
            <a:normAutofit/>
          </a:bodyPr>
          <a:lstStyle/>
          <a:p>
            <a:pPr marL="0" indent="0">
              <a:buNone/>
            </a:pPr>
            <a:r>
              <a:rPr lang="en-US" sz="1720" dirty="0">
                <a:solidFill>
                  <a:srgbClr val="24323F"/>
                </a:solidFill>
                <a:latin typeface="Aptos" pitchFamily="34" charset="0"/>
                <a:ea typeface="Aptos" pitchFamily="34" charset="-122"/>
                <a:cs typeface="Aptos" pitchFamily="34" charset="-120"/>
              </a:rPr>
              <a:t>Pacienti, kuri pilnībā vai pārsvarā saprot nākamos soļus</a:t>
            </a:r>
            <a:endParaRPr lang="en-US" sz="1720" dirty="0"/>
          </a:p>
        </p:txBody>
      </p:sp>
      <p:sp>
        <p:nvSpPr>
          <p:cNvPr id="34" name="Shape 32"/>
          <p:cNvSpPr/>
          <p:nvPr/>
        </p:nvSpPr>
        <p:spPr>
          <a:xfrm>
            <a:off x="7754112" y="4023360"/>
            <a:ext cx="1508760" cy="960120"/>
          </a:xfrm>
          <a:prstGeom prst="rect">
            <a:avLst/>
          </a:prstGeom>
          <a:solidFill>
            <a:srgbClr val="F6F9FB"/>
          </a:solidFill>
          <a:ln w="6350">
            <a:solidFill>
              <a:srgbClr val="D6E1EA"/>
            </a:solidFill>
            <a:prstDash val="solid"/>
          </a:ln>
        </p:spPr>
        <p:txBody>
          <a:bodyPr/>
          <a:lstStyle/>
          <a:p>
            <a:endParaRPr lang="lv-LV"/>
          </a:p>
        </p:txBody>
      </p:sp>
      <p:sp>
        <p:nvSpPr>
          <p:cNvPr id="35" name="Text 33"/>
          <p:cNvSpPr/>
          <p:nvPr/>
        </p:nvSpPr>
        <p:spPr>
          <a:xfrm>
            <a:off x="7863840" y="4169664"/>
            <a:ext cx="128930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a:t>
            </a:r>
            <a:endParaRPr lang="en-US" sz="1680" dirty="0"/>
          </a:p>
        </p:txBody>
      </p:sp>
      <p:sp>
        <p:nvSpPr>
          <p:cNvPr id="36" name="Shape 34"/>
          <p:cNvSpPr/>
          <p:nvPr/>
        </p:nvSpPr>
        <p:spPr>
          <a:xfrm>
            <a:off x="9262872" y="4023360"/>
            <a:ext cx="2011680" cy="960120"/>
          </a:xfrm>
          <a:prstGeom prst="rect">
            <a:avLst/>
          </a:prstGeom>
          <a:solidFill>
            <a:srgbClr val="F6F9FB"/>
          </a:solidFill>
          <a:ln w="6350">
            <a:solidFill>
              <a:srgbClr val="D6E1EA"/>
            </a:solidFill>
            <a:prstDash val="solid"/>
          </a:ln>
        </p:spPr>
        <p:txBody>
          <a:bodyPr/>
          <a:lstStyle/>
          <a:p>
            <a:endParaRPr lang="lv-LV"/>
          </a:p>
        </p:txBody>
      </p:sp>
      <p:sp>
        <p:nvSpPr>
          <p:cNvPr id="37" name="Text 35"/>
          <p:cNvSpPr/>
          <p:nvPr/>
        </p:nvSpPr>
        <p:spPr>
          <a:xfrm>
            <a:off x="9372600" y="4169664"/>
            <a:ext cx="179222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Atkārtotā aptaujā</a:t>
            </a:r>
            <a:endParaRPr lang="en-US" sz="1680" dirty="0"/>
          </a:p>
        </p:txBody>
      </p:sp>
      <p:sp>
        <p:nvSpPr>
          <p:cNvPr id="38" name="Shape 36"/>
          <p:cNvSpPr/>
          <p:nvPr/>
        </p:nvSpPr>
        <p:spPr>
          <a:xfrm>
            <a:off x="438912" y="4983480"/>
            <a:ext cx="2057400" cy="960120"/>
          </a:xfrm>
          <a:prstGeom prst="rect">
            <a:avLst/>
          </a:prstGeom>
          <a:solidFill>
            <a:srgbClr val="FFFFFF"/>
          </a:solidFill>
          <a:ln w="6350">
            <a:solidFill>
              <a:srgbClr val="D6E1EA"/>
            </a:solidFill>
            <a:prstDash val="solid"/>
          </a:ln>
        </p:spPr>
        <p:txBody>
          <a:bodyPr/>
          <a:lstStyle/>
          <a:p>
            <a:endParaRPr lang="lv-LV"/>
          </a:p>
        </p:txBody>
      </p:sp>
      <p:sp>
        <p:nvSpPr>
          <p:cNvPr id="39" name="Text 37"/>
          <p:cNvSpPr/>
          <p:nvPr/>
        </p:nvSpPr>
        <p:spPr>
          <a:xfrm>
            <a:off x="548640" y="5129784"/>
            <a:ext cx="1837944" cy="740664"/>
          </a:xfrm>
          <a:prstGeom prst="rect">
            <a:avLst/>
          </a:prstGeom>
          <a:noFill/>
          <a:ln/>
        </p:spPr>
        <p:txBody>
          <a:bodyPr wrap="square" lIns="0" tIns="0" rIns="0" bIns="0" rtlCol="0" anchor="ctr">
            <a:normAutofit/>
          </a:bodyPr>
          <a:lstStyle/>
          <a:p>
            <a:pPr marL="0" indent="0">
              <a:buNone/>
            </a:pPr>
            <a:r>
              <a:rPr lang="en-US" sz="1680" b="1" dirty="0">
                <a:solidFill>
                  <a:srgbClr val="173B5E"/>
                </a:solidFill>
                <a:latin typeface="Aptos" pitchFamily="34" charset="0"/>
                <a:ea typeface="Aptos" pitchFamily="34" charset="-122"/>
                <a:cs typeface="Aptos" pitchFamily="34" charset="-120"/>
              </a:rPr>
              <a:t>Komunikācijas kvalitāte</a:t>
            </a:r>
            <a:endParaRPr lang="en-US" sz="1680" dirty="0"/>
          </a:p>
        </p:txBody>
      </p:sp>
      <p:sp>
        <p:nvSpPr>
          <p:cNvPr id="40" name="Shape 38"/>
          <p:cNvSpPr/>
          <p:nvPr/>
        </p:nvSpPr>
        <p:spPr>
          <a:xfrm>
            <a:off x="2496312" y="4983480"/>
            <a:ext cx="5257800" cy="960120"/>
          </a:xfrm>
          <a:prstGeom prst="rect">
            <a:avLst/>
          </a:prstGeom>
          <a:solidFill>
            <a:srgbClr val="FFFFFF"/>
          </a:solidFill>
          <a:ln w="6350">
            <a:solidFill>
              <a:srgbClr val="D6E1EA"/>
            </a:solidFill>
            <a:prstDash val="solid"/>
          </a:ln>
        </p:spPr>
        <p:txBody>
          <a:bodyPr/>
          <a:lstStyle/>
          <a:p>
            <a:endParaRPr lang="lv-LV"/>
          </a:p>
        </p:txBody>
      </p:sp>
      <p:sp>
        <p:nvSpPr>
          <p:cNvPr id="41" name="Text 39"/>
          <p:cNvSpPr/>
          <p:nvPr/>
        </p:nvSpPr>
        <p:spPr>
          <a:xfrm>
            <a:off x="2606040" y="5129784"/>
            <a:ext cx="5038344" cy="740664"/>
          </a:xfrm>
          <a:prstGeom prst="rect">
            <a:avLst/>
          </a:prstGeom>
          <a:noFill/>
          <a:ln/>
        </p:spPr>
        <p:txBody>
          <a:bodyPr wrap="square" lIns="0" tIns="0" rIns="0" bIns="0" rtlCol="0" anchor="ctr">
            <a:normAutofit/>
          </a:bodyPr>
          <a:lstStyle/>
          <a:p>
            <a:pPr marL="0" indent="0">
              <a:buNone/>
            </a:pPr>
            <a:r>
              <a:rPr lang="en-US" sz="1720" dirty="0">
                <a:solidFill>
                  <a:srgbClr val="24323F"/>
                </a:solidFill>
                <a:latin typeface="Aptos" pitchFamily="34" charset="0"/>
                <a:ea typeface="Aptos" pitchFamily="34" charset="-122"/>
                <a:cs typeface="Aptos" pitchFamily="34" charset="-120"/>
              </a:rPr>
              <a:t>Radioloģijas personāla iejūtības vidējais vērtējums un 8–10 punktu īpatsvars</a:t>
            </a:r>
            <a:endParaRPr lang="en-US" sz="1720" dirty="0"/>
          </a:p>
        </p:txBody>
      </p:sp>
      <p:sp>
        <p:nvSpPr>
          <p:cNvPr id="42" name="Shape 40"/>
          <p:cNvSpPr/>
          <p:nvPr/>
        </p:nvSpPr>
        <p:spPr>
          <a:xfrm>
            <a:off x="7754112" y="4983480"/>
            <a:ext cx="1508760" cy="960120"/>
          </a:xfrm>
          <a:prstGeom prst="rect">
            <a:avLst/>
          </a:prstGeom>
          <a:solidFill>
            <a:srgbClr val="FFFFFF"/>
          </a:solidFill>
          <a:ln w="6350">
            <a:solidFill>
              <a:srgbClr val="D6E1EA"/>
            </a:solidFill>
            <a:prstDash val="solid"/>
          </a:ln>
        </p:spPr>
        <p:txBody>
          <a:bodyPr/>
          <a:lstStyle/>
          <a:p>
            <a:endParaRPr lang="lv-LV"/>
          </a:p>
        </p:txBody>
      </p:sp>
      <p:sp>
        <p:nvSpPr>
          <p:cNvPr id="43" name="Text 41"/>
          <p:cNvSpPr/>
          <p:nvPr/>
        </p:nvSpPr>
        <p:spPr>
          <a:xfrm>
            <a:off x="7863840" y="5129784"/>
            <a:ext cx="128930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1–10 / %</a:t>
            </a:r>
            <a:endParaRPr lang="en-US" sz="1680" dirty="0"/>
          </a:p>
        </p:txBody>
      </p:sp>
      <p:sp>
        <p:nvSpPr>
          <p:cNvPr id="44" name="Shape 42"/>
          <p:cNvSpPr/>
          <p:nvPr/>
        </p:nvSpPr>
        <p:spPr>
          <a:xfrm>
            <a:off x="9262872" y="4983480"/>
            <a:ext cx="2011680" cy="960120"/>
          </a:xfrm>
          <a:prstGeom prst="rect">
            <a:avLst/>
          </a:prstGeom>
          <a:solidFill>
            <a:srgbClr val="FFFFFF"/>
          </a:solidFill>
          <a:ln w="6350">
            <a:solidFill>
              <a:srgbClr val="D6E1EA"/>
            </a:solidFill>
            <a:prstDash val="solid"/>
          </a:ln>
        </p:spPr>
        <p:txBody>
          <a:bodyPr/>
          <a:lstStyle/>
          <a:p>
            <a:endParaRPr lang="lv-LV"/>
          </a:p>
        </p:txBody>
      </p:sp>
      <p:sp>
        <p:nvSpPr>
          <p:cNvPr id="45" name="Text 43"/>
          <p:cNvSpPr/>
          <p:nvPr/>
        </p:nvSpPr>
        <p:spPr>
          <a:xfrm>
            <a:off x="9372600" y="5129784"/>
            <a:ext cx="179222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Atkārtotā aptaujā</a:t>
            </a:r>
            <a:endParaRPr lang="en-US" sz="1680" dirty="0"/>
          </a:p>
        </p:txBody>
      </p:sp>
      <p:sp>
        <p:nvSpPr>
          <p:cNvPr id="46" name="Shape 44"/>
          <p:cNvSpPr/>
          <p:nvPr/>
        </p:nvSpPr>
        <p:spPr>
          <a:xfrm>
            <a:off x="1097280" y="6053328"/>
            <a:ext cx="9966960" cy="402336"/>
          </a:xfrm>
          <a:prstGeom prst="roundRect">
            <a:avLst>
              <a:gd name="adj" fmla="val 15909"/>
            </a:avLst>
          </a:prstGeom>
          <a:solidFill>
            <a:srgbClr val="FAEFE5"/>
          </a:solidFill>
          <a:ln w="12700">
            <a:solidFill>
              <a:srgbClr val="C9793C"/>
            </a:solidFill>
            <a:prstDash val="solid"/>
          </a:ln>
        </p:spPr>
        <p:txBody>
          <a:bodyPr/>
          <a:lstStyle/>
          <a:p>
            <a:endParaRPr lang="lv-LV"/>
          </a:p>
        </p:txBody>
      </p:sp>
      <p:sp>
        <p:nvSpPr>
          <p:cNvPr id="47" name="Text 45"/>
          <p:cNvSpPr/>
          <p:nvPr/>
        </p:nvSpPr>
        <p:spPr>
          <a:xfrm>
            <a:off x="1261872" y="6144768"/>
            <a:ext cx="9637776" cy="219456"/>
          </a:xfrm>
          <a:prstGeom prst="rect">
            <a:avLst/>
          </a:prstGeom>
          <a:noFill/>
          <a:ln/>
        </p:spPr>
        <p:txBody>
          <a:bodyPr wrap="square" lIns="0" tIns="0" rIns="0" bIns="0" rtlCol="0" anchor="ctr">
            <a:normAutofit/>
          </a:bodyPr>
          <a:lstStyle/>
          <a:p>
            <a:pPr marL="0" indent="0" algn="ctr">
              <a:buNone/>
            </a:pPr>
            <a:r>
              <a:rPr lang="en-US" sz="1340" b="1" dirty="0">
                <a:solidFill>
                  <a:srgbClr val="C9793C"/>
                </a:solidFill>
                <a:latin typeface="Aptos" pitchFamily="34" charset="0"/>
                <a:ea typeface="Aptos" pitchFamily="34" charset="-122"/>
                <a:cs typeface="Aptos" pitchFamily="34" charset="-120"/>
              </a:rPr>
              <a:t>Pašreizējās vērtības ir bāzes rādītāji konkrētās aptaujas izlasei — nevis nacionāli kvalitātes sliekšņi.</a:t>
            </a:r>
            <a:endParaRPr lang="en-US" sz="1340" dirty="0"/>
          </a:p>
        </p:txBody>
      </p:sp>
      <p:sp>
        <p:nvSpPr>
          <p:cNvPr id="48"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Ieteicamie sākotnējie pacientu pieredzes rādītāji — II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Lai uzlabojumi būtu vadāmi, tiem jābūt mērāmiem un salīdzināmiem</a:t>
            </a:r>
            <a:endParaRPr lang="en-US" sz="1650" dirty="0"/>
          </a:p>
        </p:txBody>
      </p:sp>
      <p:sp>
        <p:nvSpPr>
          <p:cNvPr id="4" name="Shape 2"/>
          <p:cNvSpPr/>
          <p:nvPr/>
        </p:nvSpPr>
        <p:spPr>
          <a:xfrm>
            <a:off x="438912" y="1005840"/>
            <a:ext cx="1572768" cy="256032"/>
          </a:xfrm>
          <a:prstGeom prst="roundRect">
            <a:avLst>
              <a:gd name="adj" fmla="val 21429"/>
            </a:avLst>
          </a:prstGeom>
          <a:solidFill>
            <a:srgbClr val="2C6E9F"/>
          </a:solidFill>
          <a:ln w="12700">
            <a:solidFill>
              <a:srgbClr val="2C6E9F"/>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PREM RĀDĪTĀJI</a:t>
            </a:r>
            <a:endParaRPr lang="en-US" sz="950" dirty="0"/>
          </a:p>
        </p:txBody>
      </p:sp>
      <p:sp>
        <p:nvSpPr>
          <p:cNvPr id="6" name="Shape 4"/>
          <p:cNvSpPr/>
          <p:nvPr/>
        </p:nvSpPr>
        <p:spPr>
          <a:xfrm>
            <a:off x="438912" y="1481328"/>
            <a:ext cx="2057400" cy="621792"/>
          </a:xfrm>
          <a:prstGeom prst="rect">
            <a:avLst/>
          </a:prstGeom>
          <a:solidFill>
            <a:srgbClr val="173B5E"/>
          </a:solidFill>
          <a:ln w="5080">
            <a:solidFill>
              <a:srgbClr val="FFFFFF"/>
            </a:solidFill>
            <a:prstDash val="solid"/>
          </a:ln>
        </p:spPr>
        <p:txBody>
          <a:bodyPr/>
          <a:lstStyle/>
          <a:p>
            <a:endParaRPr lang="lv-LV"/>
          </a:p>
        </p:txBody>
      </p:sp>
      <p:sp>
        <p:nvSpPr>
          <p:cNvPr id="7" name="Text 5"/>
          <p:cNvSpPr/>
          <p:nvPr/>
        </p:nvSpPr>
        <p:spPr>
          <a:xfrm>
            <a:off x="548640" y="1664208"/>
            <a:ext cx="1837944" cy="182880"/>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FFFFFF"/>
                </a:solidFill>
                <a:latin typeface="Aptos" pitchFamily="34" charset="0"/>
                <a:ea typeface="Aptos" pitchFamily="34" charset="-122"/>
                <a:cs typeface="Aptos" pitchFamily="34" charset="-120"/>
              </a:rPr>
              <a:t>Virziens</a:t>
            </a:r>
            <a:endParaRPr lang="en-US" sz="1500" dirty="0"/>
          </a:p>
        </p:txBody>
      </p:sp>
      <p:sp>
        <p:nvSpPr>
          <p:cNvPr id="8" name="Shape 6"/>
          <p:cNvSpPr/>
          <p:nvPr/>
        </p:nvSpPr>
        <p:spPr>
          <a:xfrm>
            <a:off x="2496312" y="1481328"/>
            <a:ext cx="5257800" cy="621792"/>
          </a:xfrm>
          <a:prstGeom prst="rect">
            <a:avLst/>
          </a:prstGeom>
          <a:solidFill>
            <a:srgbClr val="173B5E"/>
          </a:solidFill>
          <a:ln w="5080">
            <a:solidFill>
              <a:srgbClr val="FFFFFF"/>
            </a:solidFill>
            <a:prstDash val="solid"/>
          </a:ln>
        </p:spPr>
        <p:txBody>
          <a:bodyPr/>
          <a:lstStyle/>
          <a:p>
            <a:endParaRPr lang="lv-LV"/>
          </a:p>
        </p:txBody>
      </p:sp>
      <p:sp>
        <p:nvSpPr>
          <p:cNvPr id="9" name="Text 7"/>
          <p:cNvSpPr/>
          <p:nvPr/>
        </p:nvSpPr>
        <p:spPr>
          <a:xfrm>
            <a:off x="2606040" y="1664208"/>
            <a:ext cx="5038344" cy="182880"/>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FFFFFF"/>
                </a:solidFill>
                <a:latin typeface="Aptos" pitchFamily="34" charset="0"/>
                <a:ea typeface="Aptos" pitchFamily="34" charset="-122"/>
                <a:cs typeface="Aptos" pitchFamily="34" charset="-120"/>
              </a:rPr>
              <a:t>Rādītājs</a:t>
            </a:r>
            <a:endParaRPr lang="en-US" sz="1500" dirty="0"/>
          </a:p>
        </p:txBody>
      </p:sp>
      <p:sp>
        <p:nvSpPr>
          <p:cNvPr id="10" name="Shape 8"/>
          <p:cNvSpPr/>
          <p:nvPr/>
        </p:nvSpPr>
        <p:spPr>
          <a:xfrm>
            <a:off x="7754112" y="1481328"/>
            <a:ext cx="1508760" cy="621792"/>
          </a:xfrm>
          <a:prstGeom prst="rect">
            <a:avLst/>
          </a:prstGeom>
          <a:solidFill>
            <a:srgbClr val="173B5E"/>
          </a:solidFill>
          <a:ln w="5080">
            <a:solidFill>
              <a:srgbClr val="FFFFFF"/>
            </a:solidFill>
            <a:prstDash val="solid"/>
          </a:ln>
        </p:spPr>
        <p:txBody>
          <a:bodyPr/>
          <a:lstStyle/>
          <a:p>
            <a:endParaRPr lang="lv-LV"/>
          </a:p>
        </p:txBody>
      </p:sp>
      <p:sp>
        <p:nvSpPr>
          <p:cNvPr id="11" name="Text 9"/>
          <p:cNvSpPr/>
          <p:nvPr/>
        </p:nvSpPr>
        <p:spPr>
          <a:xfrm>
            <a:off x="7863840" y="1664208"/>
            <a:ext cx="1289304" cy="182880"/>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FFFFFF"/>
                </a:solidFill>
                <a:latin typeface="Aptos" pitchFamily="34" charset="0"/>
                <a:ea typeface="Aptos" pitchFamily="34" charset="-122"/>
                <a:cs typeface="Aptos" pitchFamily="34" charset="-120"/>
              </a:rPr>
              <a:t>Mērvienība</a:t>
            </a:r>
            <a:endParaRPr lang="en-US" sz="1500" dirty="0"/>
          </a:p>
        </p:txBody>
      </p:sp>
      <p:sp>
        <p:nvSpPr>
          <p:cNvPr id="12" name="Shape 10"/>
          <p:cNvSpPr/>
          <p:nvPr/>
        </p:nvSpPr>
        <p:spPr>
          <a:xfrm>
            <a:off x="9262872" y="1481328"/>
            <a:ext cx="2011680" cy="621792"/>
          </a:xfrm>
          <a:prstGeom prst="rect">
            <a:avLst/>
          </a:prstGeom>
          <a:solidFill>
            <a:srgbClr val="173B5E"/>
          </a:solidFill>
          <a:ln w="5080">
            <a:solidFill>
              <a:srgbClr val="FFFFFF"/>
            </a:solidFill>
            <a:prstDash val="solid"/>
          </a:ln>
        </p:spPr>
        <p:txBody>
          <a:bodyPr/>
          <a:lstStyle/>
          <a:p>
            <a:endParaRPr lang="lv-LV"/>
          </a:p>
        </p:txBody>
      </p:sp>
      <p:sp>
        <p:nvSpPr>
          <p:cNvPr id="13" name="Text 11"/>
          <p:cNvSpPr/>
          <p:nvPr/>
        </p:nvSpPr>
        <p:spPr>
          <a:xfrm>
            <a:off x="9372600" y="1664208"/>
            <a:ext cx="1792224" cy="182880"/>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FFFFFF"/>
                </a:solidFill>
                <a:latin typeface="Aptos" pitchFamily="34" charset="0"/>
                <a:ea typeface="Aptos" pitchFamily="34" charset="-122"/>
                <a:cs typeface="Aptos" pitchFamily="34" charset="-120"/>
              </a:rPr>
              <a:t>Periodiskums</a:t>
            </a:r>
            <a:endParaRPr lang="en-US" sz="1500" dirty="0"/>
          </a:p>
        </p:txBody>
      </p:sp>
      <p:sp>
        <p:nvSpPr>
          <p:cNvPr id="14" name="Shape 12"/>
          <p:cNvSpPr/>
          <p:nvPr/>
        </p:nvSpPr>
        <p:spPr>
          <a:xfrm>
            <a:off x="438912" y="2103120"/>
            <a:ext cx="2057400" cy="960120"/>
          </a:xfrm>
          <a:prstGeom prst="rect">
            <a:avLst/>
          </a:prstGeom>
          <a:solidFill>
            <a:srgbClr val="F6F9FB"/>
          </a:solidFill>
          <a:ln w="6350">
            <a:solidFill>
              <a:srgbClr val="D6E1EA"/>
            </a:solidFill>
            <a:prstDash val="solid"/>
          </a:ln>
        </p:spPr>
        <p:txBody>
          <a:bodyPr/>
          <a:lstStyle/>
          <a:p>
            <a:endParaRPr lang="lv-LV"/>
          </a:p>
        </p:txBody>
      </p:sp>
      <p:sp>
        <p:nvSpPr>
          <p:cNvPr id="15" name="Text 13"/>
          <p:cNvSpPr/>
          <p:nvPr/>
        </p:nvSpPr>
        <p:spPr>
          <a:xfrm>
            <a:off x="548640" y="2249424"/>
            <a:ext cx="1837944" cy="740664"/>
          </a:xfrm>
          <a:prstGeom prst="rect">
            <a:avLst/>
          </a:prstGeom>
          <a:noFill/>
          <a:ln/>
        </p:spPr>
        <p:txBody>
          <a:bodyPr wrap="square" lIns="0" tIns="0" rIns="0" bIns="0" rtlCol="0" anchor="ctr">
            <a:normAutofit/>
          </a:bodyPr>
          <a:lstStyle/>
          <a:p>
            <a:pPr marL="0" indent="0">
              <a:buNone/>
            </a:pPr>
            <a:r>
              <a:rPr lang="en-US" sz="1680" b="1" dirty="0">
                <a:solidFill>
                  <a:srgbClr val="173B5E"/>
                </a:solidFill>
                <a:latin typeface="Aptos" pitchFamily="34" charset="0"/>
                <a:ea typeface="Aptos" pitchFamily="34" charset="-122"/>
                <a:cs typeface="Aptos" pitchFamily="34" charset="-120"/>
              </a:rPr>
              <a:t>Datu aprite</a:t>
            </a:r>
            <a:endParaRPr lang="en-US" sz="1680" dirty="0"/>
          </a:p>
        </p:txBody>
      </p:sp>
      <p:sp>
        <p:nvSpPr>
          <p:cNvPr id="16" name="Shape 14"/>
          <p:cNvSpPr/>
          <p:nvPr/>
        </p:nvSpPr>
        <p:spPr>
          <a:xfrm>
            <a:off x="2496312" y="2103120"/>
            <a:ext cx="5257800" cy="960120"/>
          </a:xfrm>
          <a:prstGeom prst="rect">
            <a:avLst/>
          </a:prstGeom>
          <a:solidFill>
            <a:srgbClr val="F6F9FB"/>
          </a:solidFill>
          <a:ln w="6350">
            <a:solidFill>
              <a:srgbClr val="D6E1EA"/>
            </a:solidFill>
            <a:prstDash val="solid"/>
          </a:ln>
        </p:spPr>
        <p:txBody>
          <a:bodyPr/>
          <a:lstStyle/>
          <a:p>
            <a:endParaRPr lang="lv-LV"/>
          </a:p>
        </p:txBody>
      </p:sp>
      <p:sp>
        <p:nvSpPr>
          <p:cNvPr id="17" name="Text 15"/>
          <p:cNvSpPr/>
          <p:nvPr/>
        </p:nvSpPr>
        <p:spPr>
          <a:xfrm>
            <a:off x="2606040" y="2249424"/>
            <a:ext cx="5038344" cy="740664"/>
          </a:xfrm>
          <a:prstGeom prst="rect">
            <a:avLst/>
          </a:prstGeom>
          <a:noFill/>
          <a:ln/>
        </p:spPr>
        <p:txBody>
          <a:bodyPr wrap="square" lIns="0" tIns="0" rIns="0" bIns="0" rtlCol="0" anchor="ctr">
            <a:normAutofit/>
          </a:bodyPr>
          <a:lstStyle/>
          <a:p>
            <a:pPr marL="0" indent="0">
              <a:buNone/>
            </a:pPr>
            <a:r>
              <a:rPr lang="en-US" sz="1720" dirty="0">
                <a:solidFill>
                  <a:srgbClr val="24323F"/>
                </a:solidFill>
                <a:latin typeface="Aptos" pitchFamily="34" charset="0"/>
                <a:ea typeface="Aptos" pitchFamily="34" charset="-122"/>
                <a:cs typeface="Aptos" pitchFamily="34" charset="-120"/>
              </a:rPr>
              <a:t>Gadījumi, kuros rezultāti speciālistam nebija pilnībā pieejami</a:t>
            </a:r>
            <a:endParaRPr lang="en-US" sz="1720" dirty="0"/>
          </a:p>
        </p:txBody>
      </p:sp>
      <p:sp>
        <p:nvSpPr>
          <p:cNvPr id="18" name="Shape 16"/>
          <p:cNvSpPr/>
          <p:nvPr/>
        </p:nvSpPr>
        <p:spPr>
          <a:xfrm>
            <a:off x="7754112" y="2103120"/>
            <a:ext cx="1508760" cy="960120"/>
          </a:xfrm>
          <a:prstGeom prst="rect">
            <a:avLst/>
          </a:prstGeom>
          <a:solidFill>
            <a:srgbClr val="F6F9FB"/>
          </a:solidFill>
          <a:ln w="6350">
            <a:solidFill>
              <a:srgbClr val="D6E1EA"/>
            </a:solidFill>
            <a:prstDash val="solid"/>
          </a:ln>
        </p:spPr>
        <p:txBody>
          <a:bodyPr/>
          <a:lstStyle/>
          <a:p>
            <a:endParaRPr lang="lv-LV"/>
          </a:p>
        </p:txBody>
      </p:sp>
      <p:sp>
        <p:nvSpPr>
          <p:cNvPr id="19" name="Text 17"/>
          <p:cNvSpPr/>
          <p:nvPr/>
        </p:nvSpPr>
        <p:spPr>
          <a:xfrm>
            <a:off x="7863840" y="2249424"/>
            <a:ext cx="128930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a:t>
            </a:r>
            <a:endParaRPr lang="en-US" sz="1680" dirty="0"/>
          </a:p>
        </p:txBody>
      </p:sp>
      <p:sp>
        <p:nvSpPr>
          <p:cNvPr id="20" name="Shape 18"/>
          <p:cNvSpPr/>
          <p:nvPr/>
        </p:nvSpPr>
        <p:spPr>
          <a:xfrm>
            <a:off x="9262872" y="2103120"/>
            <a:ext cx="2011680" cy="960120"/>
          </a:xfrm>
          <a:prstGeom prst="rect">
            <a:avLst/>
          </a:prstGeom>
          <a:solidFill>
            <a:srgbClr val="F6F9FB"/>
          </a:solidFill>
          <a:ln w="6350">
            <a:solidFill>
              <a:srgbClr val="D6E1EA"/>
            </a:solidFill>
            <a:prstDash val="solid"/>
          </a:ln>
        </p:spPr>
        <p:txBody>
          <a:bodyPr/>
          <a:lstStyle/>
          <a:p>
            <a:endParaRPr lang="lv-LV"/>
          </a:p>
        </p:txBody>
      </p:sp>
      <p:sp>
        <p:nvSpPr>
          <p:cNvPr id="21" name="Text 19"/>
          <p:cNvSpPr/>
          <p:nvPr/>
        </p:nvSpPr>
        <p:spPr>
          <a:xfrm>
            <a:off x="9372600" y="2249424"/>
            <a:ext cx="179222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Regulāri / atkārtotā aptaujā</a:t>
            </a:r>
            <a:endParaRPr lang="en-US" sz="1680" dirty="0"/>
          </a:p>
        </p:txBody>
      </p:sp>
      <p:sp>
        <p:nvSpPr>
          <p:cNvPr id="22" name="Shape 20"/>
          <p:cNvSpPr/>
          <p:nvPr/>
        </p:nvSpPr>
        <p:spPr>
          <a:xfrm>
            <a:off x="438912" y="3063240"/>
            <a:ext cx="2057400" cy="960120"/>
          </a:xfrm>
          <a:prstGeom prst="rect">
            <a:avLst/>
          </a:prstGeom>
          <a:solidFill>
            <a:srgbClr val="FFFFFF"/>
          </a:solidFill>
          <a:ln w="6350">
            <a:solidFill>
              <a:srgbClr val="D6E1EA"/>
            </a:solidFill>
            <a:prstDash val="solid"/>
          </a:ln>
        </p:spPr>
        <p:txBody>
          <a:bodyPr/>
          <a:lstStyle/>
          <a:p>
            <a:endParaRPr lang="lv-LV"/>
          </a:p>
        </p:txBody>
      </p:sp>
      <p:sp>
        <p:nvSpPr>
          <p:cNvPr id="23" name="Text 21"/>
          <p:cNvSpPr/>
          <p:nvPr/>
        </p:nvSpPr>
        <p:spPr>
          <a:xfrm>
            <a:off x="548640" y="3209544"/>
            <a:ext cx="1837944" cy="740664"/>
          </a:xfrm>
          <a:prstGeom prst="rect">
            <a:avLst/>
          </a:prstGeom>
          <a:noFill/>
          <a:ln/>
        </p:spPr>
        <p:txBody>
          <a:bodyPr wrap="square" lIns="0" tIns="0" rIns="0" bIns="0" rtlCol="0" anchor="ctr">
            <a:normAutofit/>
          </a:bodyPr>
          <a:lstStyle/>
          <a:p>
            <a:pPr marL="0" indent="0">
              <a:buNone/>
            </a:pPr>
            <a:r>
              <a:rPr lang="en-US" sz="1680" b="1" dirty="0">
                <a:solidFill>
                  <a:srgbClr val="173B5E"/>
                </a:solidFill>
                <a:latin typeface="Aptos" pitchFamily="34" charset="0"/>
                <a:ea typeface="Aptos" pitchFamily="34" charset="-122"/>
                <a:cs typeface="Aptos" pitchFamily="34" charset="-120"/>
              </a:rPr>
              <a:t>Atkārtoti izmeklējumi</a:t>
            </a:r>
            <a:endParaRPr lang="en-US" sz="1680" dirty="0"/>
          </a:p>
        </p:txBody>
      </p:sp>
      <p:sp>
        <p:nvSpPr>
          <p:cNvPr id="24" name="Shape 22"/>
          <p:cNvSpPr/>
          <p:nvPr/>
        </p:nvSpPr>
        <p:spPr>
          <a:xfrm>
            <a:off x="2496312" y="3063240"/>
            <a:ext cx="5257800" cy="960120"/>
          </a:xfrm>
          <a:prstGeom prst="rect">
            <a:avLst/>
          </a:prstGeom>
          <a:solidFill>
            <a:srgbClr val="FFFFFF"/>
          </a:solidFill>
          <a:ln w="6350">
            <a:solidFill>
              <a:srgbClr val="D6E1EA"/>
            </a:solidFill>
            <a:prstDash val="solid"/>
          </a:ln>
        </p:spPr>
        <p:txBody>
          <a:bodyPr/>
          <a:lstStyle/>
          <a:p>
            <a:endParaRPr lang="lv-LV"/>
          </a:p>
        </p:txBody>
      </p:sp>
      <p:sp>
        <p:nvSpPr>
          <p:cNvPr id="25" name="Text 23"/>
          <p:cNvSpPr/>
          <p:nvPr/>
        </p:nvSpPr>
        <p:spPr>
          <a:xfrm>
            <a:off x="2606040" y="3209544"/>
            <a:ext cx="5038344" cy="740664"/>
          </a:xfrm>
          <a:prstGeom prst="rect">
            <a:avLst/>
          </a:prstGeom>
          <a:noFill/>
          <a:ln/>
        </p:spPr>
        <p:txBody>
          <a:bodyPr wrap="square" lIns="0" tIns="0" rIns="0" bIns="0" rtlCol="0" anchor="ctr">
            <a:normAutofit/>
          </a:bodyPr>
          <a:lstStyle/>
          <a:p>
            <a:pPr marL="0" indent="0">
              <a:buNone/>
            </a:pPr>
            <a:r>
              <a:rPr lang="en-US" sz="1720" dirty="0">
                <a:solidFill>
                  <a:srgbClr val="24323F"/>
                </a:solidFill>
                <a:latin typeface="Aptos" pitchFamily="34" charset="0"/>
                <a:ea typeface="Aptos" pitchFamily="34" charset="-122"/>
                <a:cs typeface="Aptos" pitchFamily="34" charset="-120"/>
              </a:rPr>
              <a:t>Atkārtotu radioloģisko izmeklējumu īpatsvars un iemeslu sadalījums</a:t>
            </a:r>
            <a:endParaRPr lang="en-US" sz="1720" dirty="0"/>
          </a:p>
        </p:txBody>
      </p:sp>
      <p:sp>
        <p:nvSpPr>
          <p:cNvPr id="26" name="Shape 24"/>
          <p:cNvSpPr/>
          <p:nvPr/>
        </p:nvSpPr>
        <p:spPr>
          <a:xfrm>
            <a:off x="7754112" y="3063240"/>
            <a:ext cx="1508760" cy="960120"/>
          </a:xfrm>
          <a:prstGeom prst="rect">
            <a:avLst/>
          </a:prstGeom>
          <a:solidFill>
            <a:srgbClr val="FFFFFF"/>
          </a:solidFill>
          <a:ln w="6350">
            <a:solidFill>
              <a:srgbClr val="D6E1EA"/>
            </a:solidFill>
            <a:prstDash val="solid"/>
          </a:ln>
        </p:spPr>
        <p:txBody>
          <a:bodyPr/>
          <a:lstStyle/>
          <a:p>
            <a:endParaRPr lang="lv-LV"/>
          </a:p>
        </p:txBody>
      </p:sp>
      <p:sp>
        <p:nvSpPr>
          <p:cNvPr id="27" name="Text 25"/>
          <p:cNvSpPr/>
          <p:nvPr/>
        </p:nvSpPr>
        <p:spPr>
          <a:xfrm>
            <a:off x="7863840" y="3209544"/>
            <a:ext cx="128930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 + kategorijas</a:t>
            </a:r>
            <a:endParaRPr lang="en-US" sz="1680" dirty="0"/>
          </a:p>
        </p:txBody>
      </p:sp>
      <p:sp>
        <p:nvSpPr>
          <p:cNvPr id="28" name="Shape 26"/>
          <p:cNvSpPr/>
          <p:nvPr/>
        </p:nvSpPr>
        <p:spPr>
          <a:xfrm>
            <a:off x="9262872" y="3063240"/>
            <a:ext cx="2011680" cy="960120"/>
          </a:xfrm>
          <a:prstGeom prst="rect">
            <a:avLst/>
          </a:prstGeom>
          <a:solidFill>
            <a:srgbClr val="FFFFFF"/>
          </a:solidFill>
          <a:ln w="6350">
            <a:solidFill>
              <a:srgbClr val="D6E1EA"/>
            </a:solidFill>
            <a:prstDash val="solid"/>
          </a:ln>
        </p:spPr>
        <p:txBody>
          <a:bodyPr/>
          <a:lstStyle/>
          <a:p>
            <a:endParaRPr lang="lv-LV"/>
          </a:p>
        </p:txBody>
      </p:sp>
      <p:sp>
        <p:nvSpPr>
          <p:cNvPr id="29" name="Text 27"/>
          <p:cNvSpPr/>
          <p:nvPr/>
        </p:nvSpPr>
        <p:spPr>
          <a:xfrm>
            <a:off x="9372600" y="3209544"/>
            <a:ext cx="179222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Ik mēnesi / ceturksni</a:t>
            </a:r>
            <a:endParaRPr lang="en-US" sz="1680" dirty="0"/>
          </a:p>
        </p:txBody>
      </p:sp>
      <p:sp>
        <p:nvSpPr>
          <p:cNvPr id="30" name="Shape 28"/>
          <p:cNvSpPr/>
          <p:nvPr/>
        </p:nvSpPr>
        <p:spPr>
          <a:xfrm>
            <a:off x="438912" y="4023360"/>
            <a:ext cx="2057400" cy="960120"/>
          </a:xfrm>
          <a:prstGeom prst="rect">
            <a:avLst/>
          </a:prstGeom>
          <a:solidFill>
            <a:srgbClr val="F6F9FB"/>
          </a:solidFill>
          <a:ln w="6350">
            <a:solidFill>
              <a:srgbClr val="D6E1EA"/>
            </a:solidFill>
            <a:prstDash val="solid"/>
          </a:ln>
        </p:spPr>
        <p:txBody>
          <a:bodyPr/>
          <a:lstStyle/>
          <a:p>
            <a:endParaRPr lang="lv-LV"/>
          </a:p>
        </p:txBody>
      </p:sp>
      <p:sp>
        <p:nvSpPr>
          <p:cNvPr id="31" name="Text 29"/>
          <p:cNvSpPr/>
          <p:nvPr/>
        </p:nvSpPr>
        <p:spPr>
          <a:xfrm>
            <a:off x="548640" y="4169664"/>
            <a:ext cx="1837944" cy="740664"/>
          </a:xfrm>
          <a:prstGeom prst="rect">
            <a:avLst/>
          </a:prstGeom>
          <a:noFill/>
          <a:ln/>
        </p:spPr>
        <p:txBody>
          <a:bodyPr wrap="square" lIns="0" tIns="0" rIns="0" bIns="0" rtlCol="0" anchor="ctr">
            <a:normAutofit/>
          </a:bodyPr>
          <a:lstStyle/>
          <a:p>
            <a:pPr marL="0" indent="0">
              <a:buNone/>
            </a:pPr>
            <a:r>
              <a:rPr lang="en-US" sz="1680" b="1" dirty="0">
                <a:solidFill>
                  <a:srgbClr val="173B5E"/>
                </a:solidFill>
                <a:latin typeface="Aptos" pitchFamily="34" charset="0"/>
                <a:ea typeface="Aptos" pitchFamily="34" charset="-122"/>
                <a:cs typeface="Aptos" pitchFamily="34" charset="-120"/>
              </a:rPr>
              <a:t>Kontakts pēc diagnozes</a:t>
            </a:r>
            <a:endParaRPr lang="en-US" sz="1680" dirty="0"/>
          </a:p>
        </p:txBody>
      </p:sp>
      <p:sp>
        <p:nvSpPr>
          <p:cNvPr id="32" name="Shape 30"/>
          <p:cNvSpPr/>
          <p:nvPr/>
        </p:nvSpPr>
        <p:spPr>
          <a:xfrm>
            <a:off x="2496312" y="4023360"/>
            <a:ext cx="5257800" cy="960120"/>
          </a:xfrm>
          <a:prstGeom prst="rect">
            <a:avLst/>
          </a:prstGeom>
          <a:solidFill>
            <a:srgbClr val="F6F9FB"/>
          </a:solidFill>
          <a:ln w="6350">
            <a:solidFill>
              <a:srgbClr val="D6E1EA"/>
            </a:solidFill>
            <a:prstDash val="solid"/>
          </a:ln>
        </p:spPr>
        <p:txBody>
          <a:bodyPr/>
          <a:lstStyle/>
          <a:p>
            <a:endParaRPr lang="lv-LV"/>
          </a:p>
        </p:txBody>
      </p:sp>
      <p:sp>
        <p:nvSpPr>
          <p:cNvPr id="33" name="Text 31"/>
          <p:cNvSpPr/>
          <p:nvPr/>
        </p:nvSpPr>
        <p:spPr>
          <a:xfrm>
            <a:off x="2606040" y="4169664"/>
            <a:ext cx="5038344" cy="740664"/>
          </a:xfrm>
          <a:prstGeom prst="rect">
            <a:avLst/>
          </a:prstGeom>
          <a:noFill/>
          <a:ln/>
        </p:spPr>
        <p:txBody>
          <a:bodyPr wrap="square" lIns="0" tIns="0" rIns="0" bIns="0" rtlCol="0" anchor="ctr">
            <a:normAutofit/>
          </a:bodyPr>
          <a:lstStyle/>
          <a:p>
            <a:pPr marL="0" indent="0">
              <a:buNone/>
            </a:pPr>
            <a:r>
              <a:rPr lang="en-US" sz="1720" dirty="0">
                <a:solidFill>
                  <a:srgbClr val="24323F"/>
                </a:solidFill>
                <a:latin typeface="Aptos" pitchFamily="34" charset="0"/>
                <a:ea typeface="Aptos" pitchFamily="34" charset="-122"/>
                <a:cs typeface="Aptos" pitchFamily="34" charset="-120"/>
              </a:rPr>
              <a:t>Pacienti, kas saņēmuši kontaktinformāciju papildjautājumiem</a:t>
            </a:r>
            <a:endParaRPr lang="en-US" sz="1720" dirty="0"/>
          </a:p>
        </p:txBody>
      </p:sp>
      <p:sp>
        <p:nvSpPr>
          <p:cNvPr id="34" name="Shape 32"/>
          <p:cNvSpPr/>
          <p:nvPr/>
        </p:nvSpPr>
        <p:spPr>
          <a:xfrm>
            <a:off x="7754112" y="4023360"/>
            <a:ext cx="1508760" cy="960120"/>
          </a:xfrm>
          <a:prstGeom prst="rect">
            <a:avLst/>
          </a:prstGeom>
          <a:solidFill>
            <a:srgbClr val="F6F9FB"/>
          </a:solidFill>
          <a:ln w="6350">
            <a:solidFill>
              <a:srgbClr val="D6E1EA"/>
            </a:solidFill>
            <a:prstDash val="solid"/>
          </a:ln>
        </p:spPr>
        <p:txBody>
          <a:bodyPr/>
          <a:lstStyle/>
          <a:p>
            <a:endParaRPr lang="lv-LV"/>
          </a:p>
        </p:txBody>
      </p:sp>
      <p:sp>
        <p:nvSpPr>
          <p:cNvPr id="35" name="Text 33"/>
          <p:cNvSpPr/>
          <p:nvPr/>
        </p:nvSpPr>
        <p:spPr>
          <a:xfrm>
            <a:off x="7863840" y="4169664"/>
            <a:ext cx="128930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a:t>
            </a:r>
            <a:endParaRPr lang="en-US" sz="1680" dirty="0"/>
          </a:p>
        </p:txBody>
      </p:sp>
      <p:sp>
        <p:nvSpPr>
          <p:cNvPr id="36" name="Shape 34"/>
          <p:cNvSpPr/>
          <p:nvPr/>
        </p:nvSpPr>
        <p:spPr>
          <a:xfrm>
            <a:off x="9262872" y="4023360"/>
            <a:ext cx="2011680" cy="960120"/>
          </a:xfrm>
          <a:prstGeom prst="rect">
            <a:avLst/>
          </a:prstGeom>
          <a:solidFill>
            <a:srgbClr val="F6F9FB"/>
          </a:solidFill>
          <a:ln w="6350">
            <a:solidFill>
              <a:srgbClr val="D6E1EA"/>
            </a:solidFill>
            <a:prstDash val="solid"/>
          </a:ln>
        </p:spPr>
        <p:txBody>
          <a:bodyPr/>
          <a:lstStyle/>
          <a:p>
            <a:endParaRPr lang="lv-LV"/>
          </a:p>
        </p:txBody>
      </p:sp>
      <p:sp>
        <p:nvSpPr>
          <p:cNvPr id="37" name="Text 35"/>
          <p:cNvSpPr/>
          <p:nvPr/>
        </p:nvSpPr>
        <p:spPr>
          <a:xfrm>
            <a:off x="9372600" y="4169664"/>
            <a:ext cx="1792224" cy="740664"/>
          </a:xfrm>
          <a:prstGeom prst="rect">
            <a:avLst/>
          </a:prstGeom>
          <a:noFill/>
          <a:ln/>
        </p:spPr>
        <p:txBody>
          <a:bodyPr wrap="square" lIns="0" tIns="0" rIns="0" bIns="0" rtlCol="0" anchor="ctr">
            <a:normAutofit/>
          </a:bodyPr>
          <a:lstStyle/>
          <a:p>
            <a:pPr marL="0" indent="0">
              <a:buNone/>
            </a:pPr>
            <a:r>
              <a:rPr lang="en-US" sz="1680" dirty="0">
                <a:solidFill>
                  <a:srgbClr val="24323F"/>
                </a:solidFill>
                <a:latin typeface="Aptos" pitchFamily="34" charset="0"/>
                <a:ea typeface="Aptos" pitchFamily="34" charset="-122"/>
                <a:cs typeface="Aptos" pitchFamily="34" charset="-120"/>
              </a:rPr>
              <a:t>Atkārtotā aptaujā</a:t>
            </a:r>
            <a:endParaRPr lang="en-US" sz="1680" dirty="0"/>
          </a:p>
        </p:txBody>
      </p:sp>
      <p:sp>
        <p:nvSpPr>
          <p:cNvPr id="38" name="Shape 36"/>
          <p:cNvSpPr/>
          <p:nvPr/>
        </p:nvSpPr>
        <p:spPr>
          <a:xfrm>
            <a:off x="1097280" y="6053328"/>
            <a:ext cx="9966960" cy="402336"/>
          </a:xfrm>
          <a:prstGeom prst="roundRect">
            <a:avLst>
              <a:gd name="adj" fmla="val 15909"/>
            </a:avLst>
          </a:prstGeom>
          <a:solidFill>
            <a:srgbClr val="FAEFE5"/>
          </a:solidFill>
          <a:ln w="12700">
            <a:solidFill>
              <a:srgbClr val="C9793C"/>
            </a:solidFill>
            <a:prstDash val="solid"/>
          </a:ln>
        </p:spPr>
        <p:txBody>
          <a:bodyPr/>
          <a:lstStyle/>
          <a:p>
            <a:endParaRPr lang="lv-LV"/>
          </a:p>
        </p:txBody>
      </p:sp>
      <p:sp>
        <p:nvSpPr>
          <p:cNvPr id="39" name="Text 37"/>
          <p:cNvSpPr/>
          <p:nvPr/>
        </p:nvSpPr>
        <p:spPr>
          <a:xfrm>
            <a:off x="1261872" y="6144768"/>
            <a:ext cx="9637776" cy="219456"/>
          </a:xfrm>
          <a:prstGeom prst="rect">
            <a:avLst/>
          </a:prstGeom>
          <a:noFill/>
          <a:ln/>
        </p:spPr>
        <p:txBody>
          <a:bodyPr wrap="square" lIns="0" tIns="0" rIns="0" bIns="0" rtlCol="0" anchor="ctr">
            <a:normAutofit/>
          </a:bodyPr>
          <a:lstStyle/>
          <a:p>
            <a:pPr marL="0" indent="0" algn="ctr">
              <a:buNone/>
            </a:pPr>
            <a:r>
              <a:rPr lang="en-US" sz="1340" b="1" dirty="0">
                <a:solidFill>
                  <a:srgbClr val="C9793C"/>
                </a:solidFill>
                <a:latin typeface="Aptos" pitchFamily="34" charset="0"/>
                <a:ea typeface="Aptos" pitchFamily="34" charset="-122"/>
                <a:cs typeface="Aptos" pitchFamily="34" charset="-120"/>
              </a:rPr>
              <a:t>Pašreizējās vērtības ir bāzes rādītāji konkrētās aptaujas izlasei — nevis nacionāli kvalitātes sliekšņi.</a:t>
            </a:r>
            <a:endParaRPr lang="en-US" sz="1340" dirty="0"/>
          </a:p>
        </p:txBody>
      </p:sp>
      <p:sp>
        <p:nvSpPr>
          <p:cNvPr id="40"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Saskaņošanas un ieviešanas principi</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Rīcības plāns ir kopīgi precizējams ieviešanas ietvars, nevis vienpusējs pienākumu sadalījums</a:t>
            </a:r>
            <a:endParaRPr lang="en-US" sz="1650" dirty="0"/>
          </a:p>
        </p:txBody>
      </p:sp>
      <p:sp>
        <p:nvSpPr>
          <p:cNvPr id="4" name="Shape 2"/>
          <p:cNvSpPr/>
          <p:nvPr/>
        </p:nvSpPr>
        <p:spPr>
          <a:xfrm>
            <a:off x="438912" y="1005840"/>
            <a:ext cx="1572768" cy="256032"/>
          </a:xfrm>
          <a:prstGeom prst="roundRect">
            <a:avLst>
              <a:gd name="adj" fmla="val 21429"/>
            </a:avLst>
          </a:prstGeom>
          <a:solidFill>
            <a:srgbClr val="173B5E"/>
          </a:solidFill>
          <a:ln w="12700">
            <a:solidFill>
              <a:srgbClr val="173B5E"/>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IEVIEŠANAS PRINCIPI</a:t>
            </a:r>
            <a:endParaRPr lang="en-US" sz="950" dirty="0"/>
          </a:p>
        </p:txBody>
      </p:sp>
      <p:sp>
        <p:nvSpPr>
          <p:cNvPr id="6" name="Shape 4"/>
          <p:cNvSpPr/>
          <p:nvPr/>
        </p:nvSpPr>
        <p:spPr>
          <a:xfrm>
            <a:off x="438912" y="1481328"/>
            <a:ext cx="5486400" cy="4526280"/>
          </a:xfrm>
          <a:prstGeom prst="roundRect">
            <a:avLst>
              <a:gd name="adj" fmla="val 1414"/>
            </a:avLst>
          </a:prstGeom>
          <a:solidFill>
            <a:srgbClr val="EEF5FA"/>
          </a:solidFill>
          <a:ln w="12700">
            <a:solidFill>
              <a:srgbClr val="D6E1EA"/>
            </a:solidFill>
            <a:prstDash val="solid"/>
          </a:ln>
        </p:spPr>
        <p:txBody>
          <a:bodyPr/>
          <a:lstStyle/>
          <a:p>
            <a:endParaRPr lang="lv-LV"/>
          </a:p>
        </p:txBody>
      </p:sp>
      <p:sp>
        <p:nvSpPr>
          <p:cNvPr id="7" name="Shape 5"/>
          <p:cNvSpPr/>
          <p:nvPr/>
        </p:nvSpPr>
        <p:spPr>
          <a:xfrm>
            <a:off x="438912" y="1481328"/>
            <a:ext cx="54864" cy="4526280"/>
          </a:xfrm>
          <a:prstGeom prst="rect">
            <a:avLst/>
          </a:prstGeom>
          <a:solidFill>
            <a:srgbClr val="173B5E"/>
          </a:solidFill>
          <a:ln w="12700">
            <a:solidFill>
              <a:srgbClr val="173B5E"/>
            </a:solidFill>
            <a:prstDash val="solid"/>
          </a:ln>
        </p:spPr>
        <p:txBody>
          <a:bodyPr/>
          <a:lstStyle/>
          <a:p>
            <a:endParaRPr lang="lv-LV"/>
          </a:p>
        </p:txBody>
      </p:sp>
      <p:sp>
        <p:nvSpPr>
          <p:cNvPr id="8" name="Text 6"/>
          <p:cNvSpPr/>
          <p:nvPr/>
        </p:nvSpPr>
        <p:spPr>
          <a:xfrm>
            <a:off x="612648" y="1609344"/>
            <a:ext cx="5184648"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Pirms ieviešanas</a:t>
            </a:r>
            <a:endParaRPr lang="en-US" sz="2000" dirty="0"/>
          </a:p>
        </p:txBody>
      </p:sp>
      <p:sp>
        <p:nvSpPr>
          <p:cNvPr id="9" name="Text 7"/>
          <p:cNvSpPr/>
          <p:nvPr/>
        </p:nvSpPr>
        <p:spPr>
          <a:xfrm>
            <a:off x="630936" y="2039112"/>
            <a:ext cx="5138928" cy="3849624"/>
          </a:xfrm>
          <a:prstGeom prst="rect">
            <a:avLst/>
          </a:prstGeom>
          <a:noFill/>
          <a:ln/>
        </p:spPr>
        <p:txBody>
          <a:bodyPr wrap="square" lIns="254" tIns="254" rIns="254" bIns="254" rtlCol="0" anchor="ctr">
            <a:normAutofit/>
          </a:bodyPr>
          <a:lstStyle/>
          <a:p>
            <a:pPr marL="203200" indent="-203200">
              <a:buSzPct val="100000"/>
              <a:buChar char="•"/>
            </a:pPr>
            <a:r>
              <a:rPr lang="en-US" sz="1700" dirty="0">
                <a:solidFill>
                  <a:srgbClr val="24323F"/>
                </a:solidFill>
                <a:latin typeface="Aptos" pitchFamily="34" charset="0"/>
                <a:ea typeface="Aptos" pitchFamily="34" charset="-122"/>
                <a:cs typeface="Aptos" pitchFamily="34" charset="-120"/>
              </a:rPr>
              <a:t>Nošķirt MVI radioloģijā tiešos uzdevumus, kopīgos starpnozaru jautājumus un rekomendācijas citām institūcijām</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Katram apstiprinātam pasākumam noteikt atbildīgo, termiņu, finansējuma avotu un rezultatīvo rādītāju</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Ātros uzlabojumus pilotēt pirms plašas ieviešanas</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Pacientu organizāciju iesaiste rekomendējama materiālu uztveramības pārbaudē un prioritāšu saskaņošanā</a:t>
            </a:r>
            <a:endParaRPr lang="en-US" sz="1700" dirty="0"/>
          </a:p>
        </p:txBody>
      </p:sp>
      <p:sp>
        <p:nvSpPr>
          <p:cNvPr id="10" name="Shape 8"/>
          <p:cNvSpPr/>
          <p:nvPr/>
        </p:nvSpPr>
        <p:spPr>
          <a:xfrm>
            <a:off x="6172200" y="1481328"/>
            <a:ext cx="5577840" cy="4526280"/>
          </a:xfrm>
          <a:prstGeom prst="roundRect">
            <a:avLst>
              <a:gd name="adj" fmla="val 1414"/>
            </a:avLst>
          </a:prstGeom>
          <a:solidFill>
            <a:srgbClr val="E7F3F2"/>
          </a:solidFill>
          <a:ln w="12700">
            <a:solidFill>
              <a:srgbClr val="D6E1EA"/>
            </a:solidFill>
            <a:prstDash val="solid"/>
          </a:ln>
        </p:spPr>
        <p:txBody>
          <a:bodyPr/>
          <a:lstStyle/>
          <a:p>
            <a:endParaRPr lang="lv-LV"/>
          </a:p>
        </p:txBody>
      </p:sp>
      <p:sp>
        <p:nvSpPr>
          <p:cNvPr id="11" name="Shape 9"/>
          <p:cNvSpPr/>
          <p:nvPr/>
        </p:nvSpPr>
        <p:spPr>
          <a:xfrm>
            <a:off x="6172200" y="1481328"/>
            <a:ext cx="54864" cy="4526280"/>
          </a:xfrm>
          <a:prstGeom prst="rect">
            <a:avLst/>
          </a:prstGeom>
          <a:solidFill>
            <a:srgbClr val="2F7F7B"/>
          </a:solidFill>
          <a:ln w="12700">
            <a:solidFill>
              <a:srgbClr val="2F7F7B"/>
            </a:solidFill>
            <a:prstDash val="solid"/>
          </a:ln>
        </p:spPr>
        <p:txBody>
          <a:bodyPr/>
          <a:lstStyle/>
          <a:p>
            <a:endParaRPr lang="lv-LV"/>
          </a:p>
        </p:txBody>
      </p:sp>
      <p:sp>
        <p:nvSpPr>
          <p:cNvPr id="12" name="Text 10"/>
          <p:cNvSpPr/>
          <p:nvPr/>
        </p:nvSpPr>
        <p:spPr>
          <a:xfrm>
            <a:off x="6345936" y="1609344"/>
            <a:ext cx="5276088" cy="310896"/>
          </a:xfrm>
          <a:prstGeom prst="rect">
            <a:avLst/>
          </a:prstGeom>
          <a:noFill/>
          <a:ln/>
        </p:spPr>
        <p:txBody>
          <a:bodyPr wrap="square" lIns="0" tIns="0" rIns="0" bIns="0" rtlCol="0" anchor="ctr">
            <a:normAutofit/>
          </a:bodyPr>
          <a:lstStyle/>
          <a:p>
            <a:pPr marL="0" indent="0">
              <a:buNone/>
            </a:pPr>
            <a:r>
              <a:rPr lang="en-US" sz="2000" b="1" dirty="0">
                <a:solidFill>
                  <a:srgbClr val="173B5E"/>
                </a:solidFill>
                <a:latin typeface="Aptos Display" pitchFamily="34" charset="0"/>
                <a:ea typeface="Aptos Display" pitchFamily="34" charset="-122"/>
                <a:cs typeface="Aptos Display" pitchFamily="34" charset="-120"/>
              </a:rPr>
              <a:t>Rezultātu izmantošanas formāti</a:t>
            </a:r>
            <a:endParaRPr lang="en-US" sz="2000" dirty="0"/>
          </a:p>
        </p:txBody>
      </p:sp>
      <p:sp>
        <p:nvSpPr>
          <p:cNvPr id="13" name="Text 11"/>
          <p:cNvSpPr/>
          <p:nvPr/>
        </p:nvSpPr>
        <p:spPr>
          <a:xfrm>
            <a:off x="6364224" y="2039112"/>
            <a:ext cx="5230368" cy="3849624"/>
          </a:xfrm>
          <a:prstGeom prst="rect">
            <a:avLst/>
          </a:prstGeom>
          <a:noFill/>
          <a:ln/>
        </p:spPr>
        <p:txBody>
          <a:bodyPr wrap="square" lIns="254" tIns="254" rIns="254" bIns="254" rtlCol="0" anchor="ctr">
            <a:normAutofit/>
          </a:bodyPr>
          <a:lstStyle/>
          <a:p>
            <a:pPr marL="203200" indent="-203200">
              <a:buSzPct val="100000"/>
              <a:buChar char="•"/>
            </a:pPr>
            <a:r>
              <a:rPr lang="en-US" sz="1700" dirty="0">
                <a:solidFill>
                  <a:srgbClr val="24323F"/>
                </a:solidFill>
                <a:latin typeface="Aptos" pitchFamily="34" charset="0"/>
                <a:ea typeface="Aptos" pitchFamily="34" charset="-122"/>
                <a:cs typeface="Aptos" pitchFamily="34" charset="-120"/>
              </a:rPr>
              <a:t>Pilns analītiskais pārskats</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Vadības kopsavilkums vadībai un lēmumu pieņēmējiem</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Prezentācija — galvenie dati, problemātiskie punkti, stiprās puses un prioritātes</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Pacientu organizāciju apspriede</a:t>
            </a:r>
            <a:endParaRPr lang="en-US" sz="1700" dirty="0"/>
          </a:p>
          <a:p>
            <a:pPr marL="203200" indent="-203200">
              <a:buSzPct val="100000"/>
              <a:buChar char="•"/>
            </a:pPr>
            <a:r>
              <a:rPr lang="en-US" sz="1700" dirty="0">
                <a:solidFill>
                  <a:srgbClr val="24323F"/>
                </a:solidFill>
                <a:latin typeface="Aptos" pitchFamily="34" charset="0"/>
                <a:ea typeface="Aptos" pitchFamily="34" charset="-122"/>
                <a:cs typeface="Aptos" pitchFamily="34" charset="-120"/>
              </a:rPr>
              <a:t>Atkārtots mērījums pēc būtisku uzlabojumu ieviešanas</a:t>
            </a:r>
            <a:endParaRPr lang="en-US" sz="1700" dirty="0"/>
          </a:p>
        </p:txBody>
      </p:sp>
      <p:sp>
        <p:nvSpPr>
          <p:cNvPr id="25"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438912" y="256032"/>
            <a:ext cx="11155680" cy="384048"/>
          </a:xfrm>
          <a:prstGeom prst="rect">
            <a:avLst/>
          </a:prstGeom>
          <a:noFill/>
          <a:ln/>
        </p:spPr>
        <p:txBody>
          <a:bodyPr wrap="square" lIns="0" tIns="0" rIns="0" bIns="0" rtlCol="0" anchor="ctr">
            <a:normAutofit fontScale="92500" lnSpcReduction="20000"/>
          </a:bodyP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Nākamā pētījuma posma koncepts</a:t>
            </a:r>
            <a:endParaRPr lang="en-US" sz="3000" dirty="0"/>
          </a:p>
        </p:txBody>
      </p:sp>
      <p:sp>
        <p:nvSpPr>
          <p:cNvPr id="3" name="Text 1"/>
          <p:cNvSpPr/>
          <p:nvPr/>
        </p:nvSpPr>
        <p:spPr>
          <a:xfrm>
            <a:off x="438912" y="694944"/>
            <a:ext cx="11155680" cy="301752"/>
          </a:xfrm>
          <a:prstGeom prst="rect">
            <a:avLst/>
          </a:prstGeom>
          <a:noFill/>
          <a:ln/>
        </p:spPr>
        <p:txBody>
          <a:bodyPr wrap="square" lIns="0" tIns="0" rIns="0" bIns="0" rtlCol="0" anchor="ctr">
            <a:normAutofit/>
          </a:bodyPr>
          <a:lstStyle/>
          <a:p>
            <a:pPr marL="0" indent="0">
              <a:buNone/>
            </a:pPr>
            <a:r>
              <a:rPr lang="en-US" sz="1650" dirty="0">
                <a:solidFill>
                  <a:srgbClr val="66727F"/>
                </a:solidFill>
                <a:latin typeface="Aptos" pitchFamily="34" charset="0"/>
                <a:ea typeface="Aptos" pitchFamily="34" charset="-122"/>
                <a:cs typeface="Aptos" pitchFamily="34" charset="-120"/>
              </a:rPr>
              <a:t>Nākamais posms — ārstēšanas process, saglabājot salīdzināmu PREM kodolu un izvērtējot PROM</a:t>
            </a:r>
            <a:endParaRPr lang="en-US" sz="1650" dirty="0"/>
          </a:p>
        </p:txBody>
      </p:sp>
      <p:sp>
        <p:nvSpPr>
          <p:cNvPr id="4" name="Shape 2"/>
          <p:cNvSpPr/>
          <p:nvPr/>
        </p:nvSpPr>
        <p:spPr>
          <a:xfrm>
            <a:off x="438912" y="1005840"/>
            <a:ext cx="1572768" cy="256032"/>
          </a:xfrm>
          <a:prstGeom prst="roundRect">
            <a:avLst>
              <a:gd name="adj" fmla="val 21429"/>
            </a:avLst>
          </a:prstGeom>
          <a:solidFill>
            <a:srgbClr val="2F7F7B"/>
          </a:solidFill>
          <a:ln w="12700">
            <a:solidFill>
              <a:srgbClr val="2F7F7B"/>
            </a:solidFill>
            <a:prstDash val="solid"/>
          </a:ln>
        </p:spPr>
        <p:txBody>
          <a:bodyPr/>
          <a:lstStyle/>
          <a:p>
            <a:endParaRPr lang="lv-LV"/>
          </a:p>
        </p:txBody>
      </p:sp>
      <p:sp>
        <p:nvSpPr>
          <p:cNvPr id="5" name="Text 3"/>
          <p:cNvSpPr/>
          <p:nvPr/>
        </p:nvSpPr>
        <p:spPr>
          <a:xfrm>
            <a:off x="521208" y="1056132"/>
            <a:ext cx="1408176" cy="118872"/>
          </a:xfrm>
          <a:prstGeom prst="rect">
            <a:avLst/>
          </a:prstGeom>
          <a:noFill/>
          <a:ln/>
        </p:spPr>
        <p:txBody>
          <a:bodyPr wrap="square" lIns="0" tIns="0" rIns="0" bIns="0" rtlCol="0" anchor="ctr"/>
          <a:lstStyle/>
          <a:p>
            <a:pPr marL="0" indent="0" algn="ctr">
              <a:buNone/>
            </a:pPr>
            <a:r>
              <a:rPr lang="en-US" sz="950" b="1" kern="0" spc="40" dirty="0">
                <a:solidFill>
                  <a:srgbClr val="FFFFFF"/>
                </a:solidFill>
                <a:latin typeface="Aptos" pitchFamily="34" charset="0"/>
                <a:ea typeface="Aptos" pitchFamily="34" charset="-122"/>
                <a:cs typeface="Aptos" pitchFamily="34" charset="-120"/>
              </a:rPr>
              <a:t>NĀKAMAIS PĒTĪJUMS</a:t>
            </a:r>
            <a:endParaRPr lang="en-US" sz="950" dirty="0"/>
          </a:p>
        </p:txBody>
      </p:sp>
      <p:sp>
        <p:nvSpPr>
          <p:cNvPr id="6" name="Shape 4"/>
          <p:cNvSpPr/>
          <p:nvPr/>
        </p:nvSpPr>
        <p:spPr>
          <a:xfrm>
            <a:off x="438912" y="1444752"/>
            <a:ext cx="5440680" cy="841248"/>
          </a:xfrm>
          <a:prstGeom prst="roundRect">
            <a:avLst>
              <a:gd name="adj" fmla="val 7609"/>
            </a:avLst>
          </a:prstGeom>
          <a:solidFill>
            <a:srgbClr val="F8FBFD"/>
          </a:solidFill>
          <a:ln w="12700">
            <a:solidFill>
              <a:srgbClr val="D6E1EA"/>
            </a:solidFill>
            <a:prstDash val="solid"/>
          </a:ln>
        </p:spPr>
        <p:txBody>
          <a:bodyPr/>
          <a:lstStyle/>
          <a:p>
            <a:endParaRPr lang="lv-LV"/>
          </a:p>
        </p:txBody>
      </p:sp>
      <p:sp>
        <p:nvSpPr>
          <p:cNvPr id="7" name="Text 5"/>
          <p:cNvSpPr/>
          <p:nvPr/>
        </p:nvSpPr>
        <p:spPr>
          <a:xfrm>
            <a:off x="603504" y="1572768"/>
            <a:ext cx="1920240" cy="246888"/>
          </a:xfrm>
          <a:prstGeom prst="rect">
            <a:avLst/>
          </a:prstGeom>
          <a:noFill/>
          <a:ln/>
        </p:spPr>
        <p:txBody>
          <a:bodyPr wrap="square" lIns="0" tIns="0" rIns="0" bIns="0" rtlCol="0" anchor="ctr">
            <a:normAutofit lnSpcReduction="100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Precīzi laika punkti</a:t>
            </a:r>
            <a:endParaRPr lang="en-US" sz="1650" dirty="0"/>
          </a:p>
        </p:txBody>
      </p:sp>
      <p:sp>
        <p:nvSpPr>
          <p:cNvPr id="8" name="Text 6"/>
          <p:cNvSpPr/>
          <p:nvPr/>
        </p:nvSpPr>
        <p:spPr>
          <a:xfrm>
            <a:off x="2578608" y="1554480"/>
            <a:ext cx="3108960" cy="384048"/>
          </a:xfrm>
          <a:prstGeom prst="rect">
            <a:avLst/>
          </a:prstGeom>
          <a:noFill/>
          <a:ln/>
        </p:spPr>
        <p:txBody>
          <a:bodyPr wrap="square" lIns="0" tIns="0" rIns="0" bIns="0" rtlCol="0" anchor="ctr">
            <a:normAutofit fontScale="85000" lnSpcReduction="10000"/>
          </a:bodyPr>
          <a:lstStyle/>
          <a:p>
            <a:pPr marL="0" indent="0">
              <a:buNone/>
            </a:pPr>
            <a:r>
              <a:rPr lang="en-US" sz="1400" dirty="0">
                <a:solidFill>
                  <a:srgbClr val="24323F"/>
                </a:solidFill>
                <a:latin typeface="Aptos" pitchFamily="34" charset="0"/>
                <a:ea typeface="Aptos" pitchFamily="34" charset="-122"/>
                <a:cs typeface="Aptos" pitchFamily="34" charset="-120"/>
              </a:rPr>
              <a:t>simptomi/aizdomas, konsultācija, nosūtījums, radioloģija, diagnoze, ārstēšanas sākums</a:t>
            </a:r>
            <a:endParaRPr lang="en-US" sz="1400" dirty="0"/>
          </a:p>
        </p:txBody>
      </p:sp>
      <p:sp>
        <p:nvSpPr>
          <p:cNvPr id="9" name="Shape 7"/>
          <p:cNvSpPr/>
          <p:nvPr/>
        </p:nvSpPr>
        <p:spPr>
          <a:xfrm>
            <a:off x="438912" y="2340864"/>
            <a:ext cx="5440680" cy="841248"/>
          </a:xfrm>
          <a:prstGeom prst="roundRect">
            <a:avLst>
              <a:gd name="adj" fmla="val 7609"/>
            </a:avLst>
          </a:prstGeom>
          <a:solidFill>
            <a:srgbClr val="FFFFFF"/>
          </a:solidFill>
          <a:ln w="12700">
            <a:solidFill>
              <a:srgbClr val="D6E1EA"/>
            </a:solidFill>
            <a:prstDash val="solid"/>
          </a:ln>
        </p:spPr>
        <p:txBody>
          <a:bodyPr/>
          <a:lstStyle/>
          <a:p>
            <a:endParaRPr lang="lv-LV"/>
          </a:p>
        </p:txBody>
      </p:sp>
      <p:sp>
        <p:nvSpPr>
          <p:cNvPr id="10" name="Text 8"/>
          <p:cNvSpPr/>
          <p:nvPr/>
        </p:nvSpPr>
        <p:spPr>
          <a:xfrm>
            <a:off x="603504" y="2468880"/>
            <a:ext cx="1920240" cy="246888"/>
          </a:xfrm>
          <a:prstGeom prst="rect">
            <a:avLst/>
          </a:prstGeom>
          <a:noFill/>
          <a:ln/>
        </p:spPr>
        <p:txBody>
          <a:bodyPr wrap="square" lIns="0" tIns="0" rIns="0" bIns="0" rtlCol="0" anchor="ctr">
            <a:normAutofit lnSpcReduction="100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Pakalpojuma vieta</a:t>
            </a:r>
            <a:endParaRPr lang="en-US" sz="1650" dirty="0"/>
          </a:p>
        </p:txBody>
      </p:sp>
      <p:sp>
        <p:nvSpPr>
          <p:cNvPr id="11" name="Text 9"/>
          <p:cNvSpPr/>
          <p:nvPr/>
        </p:nvSpPr>
        <p:spPr>
          <a:xfrm>
            <a:off x="2578608" y="2450592"/>
            <a:ext cx="3108960" cy="384048"/>
          </a:xfrm>
          <a:prstGeom prst="rect">
            <a:avLst/>
          </a:prstGeom>
          <a:noFill/>
          <a:ln/>
        </p:spPr>
        <p:txBody>
          <a:bodyPr wrap="square" lIns="0" tIns="0" rIns="0" bIns="0" rtlCol="0" anchor="ctr">
            <a:normAutofit fontScale="92500" lnSpcReduction="10000"/>
          </a:bodyPr>
          <a:lstStyle/>
          <a:p>
            <a:pPr marL="0" indent="0">
              <a:buNone/>
            </a:pPr>
            <a:r>
              <a:rPr lang="en-US" sz="1400" dirty="0">
                <a:solidFill>
                  <a:srgbClr val="24323F"/>
                </a:solidFill>
                <a:latin typeface="Aptos" pitchFamily="34" charset="0"/>
                <a:ea typeface="Aptos" pitchFamily="34" charset="-122"/>
                <a:cs typeface="Aptos" pitchFamily="34" charset="-120"/>
              </a:rPr>
              <a:t>anonimizēts iestādes vai iestādes tipa mainīgais</a:t>
            </a:r>
            <a:endParaRPr lang="en-US" sz="1400" dirty="0"/>
          </a:p>
        </p:txBody>
      </p:sp>
      <p:sp>
        <p:nvSpPr>
          <p:cNvPr id="12" name="Shape 10"/>
          <p:cNvSpPr/>
          <p:nvPr/>
        </p:nvSpPr>
        <p:spPr>
          <a:xfrm>
            <a:off x="438912" y="3236976"/>
            <a:ext cx="5440680" cy="841248"/>
          </a:xfrm>
          <a:prstGeom prst="roundRect">
            <a:avLst>
              <a:gd name="adj" fmla="val 7609"/>
            </a:avLst>
          </a:prstGeom>
          <a:solidFill>
            <a:srgbClr val="F8FBFD"/>
          </a:solidFill>
          <a:ln w="12700">
            <a:solidFill>
              <a:srgbClr val="D6E1EA"/>
            </a:solidFill>
            <a:prstDash val="solid"/>
          </a:ln>
        </p:spPr>
        <p:txBody>
          <a:bodyPr/>
          <a:lstStyle/>
          <a:p>
            <a:endParaRPr lang="lv-LV"/>
          </a:p>
        </p:txBody>
      </p:sp>
      <p:sp>
        <p:nvSpPr>
          <p:cNvPr id="13" name="Text 11"/>
          <p:cNvSpPr/>
          <p:nvPr/>
        </p:nvSpPr>
        <p:spPr>
          <a:xfrm>
            <a:off x="603504" y="3364992"/>
            <a:ext cx="1920240" cy="246888"/>
          </a:xfrm>
          <a:prstGeom prst="rect">
            <a:avLst/>
          </a:prstGeom>
          <a:noFill/>
          <a:ln/>
        </p:spPr>
        <p:txBody>
          <a:bodyPr wrap="square" lIns="0" tIns="0" rIns="0" bIns="0" rtlCol="0" anchor="ctr">
            <a:normAutofit fontScale="77500" lnSpcReduction="200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Diagnozes grupa un profils</a:t>
            </a:r>
            <a:endParaRPr lang="en-US" sz="1650" dirty="0"/>
          </a:p>
        </p:txBody>
      </p:sp>
      <p:sp>
        <p:nvSpPr>
          <p:cNvPr id="14" name="Text 12"/>
          <p:cNvSpPr/>
          <p:nvPr/>
        </p:nvSpPr>
        <p:spPr>
          <a:xfrm>
            <a:off x="2578608" y="3346704"/>
            <a:ext cx="3108960" cy="384048"/>
          </a:xfrm>
          <a:prstGeom prst="rect">
            <a:avLst/>
          </a:prstGeom>
          <a:noFill/>
          <a:ln/>
        </p:spPr>
        <p:txBody>
          <a:bodyPr wrap="square" lIns="0" tIns="0" rIns="0" bIns="0" rtlCol="0" anchor="ctr">
            <a:normAutofit/>
          </a:bodyPr>
          <a:lstStyle/>
          <a:p>
            <a:pPr marL="0" indent="0">
              <a:buNone/>
            </a:pPr>
            <a:r>
              <a:rPr lang="en-US" sz="1400" dirty="0">
                <a:solidFill>
                  <a:srgbClr val="24323F"/>
                </a:solidFill>
                <a:latin typeface="Aptos" pitchFamily="34" charset="0"/>
                <a:ea typeface="Aptos" pitchFamily="34" charset="-122"/>
                <a:cs typeface="Aptos" pitchFamily="34" charset="-120"/>
              </a:rPr>
              <a:t>plašas anonimizētas kategorijas</a:t>
            </a:r>
            <a:endParaRPr lang="en-US" sz="1400" dirty="0"/>
          </a:p>
        </p:txBody>
      </p:sp>
      <p:sp>
        <p:nvSpPr>
          <p:cNvPr id="15" name="Shape 13"/>
          <p:cNvSpPr/>
          <p:nvPr/>
        </p:nvSpPr>
        <p:spPr>
          <a:xfrm>
            <a:off x="438912" y="4133088"/>
            <a:ext cx="5440680" cy="841248"/>
          </a:xfrm>
          <a:prstGeom prst="roundRect">
            <a:avLst>
              <a:gd name="adj" fmla="val 7609"/>
            </a:avLst>
          </a:prstGeom>
          <a:solidFill>
            <a:srgbClr val="FFFFFF"/>
          </a:solidFill>
          <a:ln w="12700">
            <a:solidFill>
              <a:srgbClr val="D6E1EA"/>
            </a:solidFill>
            <a:prstDash val="solid"/>
          </a:ln>
        </p:spPr>
        <p:txBody>
          <a:bodyPr/>
          <a:lstStyle/>
          <a:p>
            <a:endParaRPr lang="lv-LV"/>
          </a:p>
        </p:txBody>
      </p:sp>
      <p:sp>
        <p:nvSpPr>
          <p:cNvPr id="16" name="Text 14"/>
          <p:cNvSpPr/>
          <p:nvPr/>
        </p:nvSpPr>
        <p:spPr>
          <a:xfrm>
            <a:off x="603504" y="4261104"/>
            <a:ext cx="1920240" cy="246888"/>
          </a:xfrm>
          <a:prstGeom prst="rect">
            <a:avLst/>
          </a:prstGeom>
          <a:noFill/>
          <a:ln/>
        </p:spPr>
        <p:txBody>
          <a:bodyPr wrap="square" lIns="0" tIns="0" rIns="0" bIns="0" rtlCol="0" anchor="ctr">
            <a:normAutofit fontScale="77500" lnSpcReduction="200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Modalitāte un steidzamība</a:t>
            </a:r>
            <a:endParaRPr lang="en-US" sz="1650" dirty="0"/>
          </a:p>
        </p:txBody>
      </p:sp>
      <p:sp>
        <p:nvSpPr>
          <p:cNvPr id="17" name="Text 15"/>
          <p:cNvSpPr/>
          <p:nvPr/>
        </p:nvSpPr>
        <p:spPr>
          <a:xfrm>
            <a:off x="2578608" y="4242816"/>
            <a:ext cx="3108960" cy="384048"/>
          </a:xfrm>
          <a:prstGeom prst="rect">
            <a:avLst/>
          </a:prstGeom>
          <a:noFill/>
          <a:ln/>
        </p:spPr>
        <p:txBody>
          <a:bodyPr wrap="square" lIns="0" tIns="0" rIns="0" bIns="0" rtlCol="0" anchor="ctr">
            <a:normAutofit fontScale="92500" lnSpcReduction="10000"/>
          </a:bodyPr>
          <a:lstStyle/>
          <a:p>
            <a:pPr marL="0" indent="0">
              <a:buNone/>
            </a:pPr>
            <a:r>
              <a:rPr lang="en-US" sz="1400" dirty="0">
                <a:solidFill>
                  <a:srgbClr val="24323F"/>
                </a:solidFill>
                <a:latin typeface="Aptos" pitchFamily="34" charset="0"/>
                <a:ea typeface="Aptos" pitchFamily="34" charset="-122"/>
                <a:cs typeface="Aptos" pitchFamily="34" charset="-120"/>
              </a:rPr>
              <a:t>nodalīt izmeklējuma veidu un steidzamības kategoriju</a:t>
            </a:r>
            <a:endParaRPr lang="en-US" sz="1400" dirty="0"/>
          </a:p>
        </p:txBody>
      </p:sp>
      <p:sp>
        <p:nvSpPr>
          <p:cNvPr id="18" name="Shape 16"/>
          <p:cNvSpPr/>
          <p:nvPr/>
        </p:nvSpPr>
        <p:spPr>
          <a:xfrm>
            <a:off x="438912" y="5029200"/>
            <a:ext cx="5440680" cy="841248"/>
          </a:xfrm>
          <a:prstGeom prst="roundRect">
            <a:avLst>
              <a:gd name="adj" fmla="val 7609"/>
            </a:avLst>
          </a:prstGeom>
          <a:solidFill>
            <a:srgbClr val="F8FBFD"/>
          </a:solidFill>
          <a:ln w="12700">
            <a:solidFill>
              <a:srgbClr val="D6E1EA"/>
            </a:solidFill>
            <a:prstDash val="solid"/>
          </a:ln>
        </p:spPr>
        <p:txBody>
          <a:bodyPr/>
          <a:lstStyle/>
          <a:p>
            <a:endParaRPr lang="lv-LV"/>
          </a:p>
        </p:txBody>
      </p:sp>
      <p:sp>
        <p:nvSpPr>
          <p:cNvPr id="19" name="Text 17"/>
          <p:cNvSpPr/>
          <p:nvPr/>
        </p:nvSpPr>
        <p:spPr>
          <a:xfrm>
            <a:off x="603504" y="5157216"/>
            <a:ext cx="1920240" cy="246888"/>
          </a:xfrm>
          <a:prstGeom prst="rect">
            <a:avLst/>
          </a:prstGeom>
          <a:noFill/>
          <a:ln/>
        </p:spPr>
        <p:txBody>
          <a:bodyPr wrap="square" lIns="0" tIns="0" rIns="0" bIns="0" rtlCol="0" anchor="ctr">
            <a:normAutofit fontScale="70000" lnSpcReduction="200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Maksas pakalpojuma iemesls</a:t>
            </a:r>
            <a:endParaRPr lang="en-US" sz="1650" dirty="0"/>
          </a:p>
        </p:txBody>
      </p:sp>
      <p:sp>
        <p:nvSpPr>
          <p:cNvPr id="20" name="Text 18"/>
          <p:cNvSpPr/>
          <p:nvPr/>
        </p:nvSpPr>
        <p:spPr>
          <a:xfrm>
            <a:off x="2578608" y="5138928"/>
            <a:ext cx="3108960" cy="384048"/>
          </a:xfrm>
          <a:prstGeom prst="rect">
            <a:avLst/>
          </a:prstGeom>
          <a:noFill/>
          <a:ln/>
        </p:spPr>
        <p:txBody>
          <a:bodyPr wrap="square" lIns="0" tIns="0" rIns="0" bIns="0" rtlCol="0" anchor="ctr">
            <a:normAutofit fontScale="92500" lnSpcReduction="10000"/>
          </a:bodyPr>
          <a:lstStyle/>
          <a:p>
            <a:pPr marL="0" indent="0">
              <a:buNone/>
            </a:pPr>
            <a:r>
              <a:rPr lang="en-US" sz="1400" dirty="0">
                <a:solidFill>
                  <a:srgbClr val="24323F"/>
                </a:solidFill>
                <a:latin typeface="Aptos" pitchFamily="34" charset="0"/>
                <a:ea typeface="Aptos" pitchFamily="34" charset="-122"/>
                <a:cs typeface="Aptos" pitchFamily="34" charset="-120"/>
              </a:rPr>
              <a:t>rinda, vieta, pieejamība, kvalitāte vai pacienta izvēle</a:t>
            </a:r>
            <a:endParaRPr lang="en-US" sz="1400" dirty="0"/>
          </a:p>
        </p:txBody>
      </p:sp>
      <p:sp>
        <p:nvSpPr>
          <p:cNvPr id="21" name="Shape 19"/>
          <p:cNvSpPr/>
          <p:nvPr/>
        </p:nvSpPr>
        <p:spPr>
          <a:xfrm>
            <a:off x="6172200" y="1444752"/>
            <a:ext cx="5440680" cy="841248"/>
          </a:xfrm>
          <a:prstGeom prst="roundRect">
            <a:avLst>
              <a:gd name="adj" fmla="val 7609"/>
            </a:avLst>
          </a:prstGeom>
          <a:solidFill>
            <a:srgbClr val="F8FBFD"/>
          </a:solidFill>
          <a:ln w="12700">
            <a:solidFill>
              <a:srgbClr val="D6E1EA"/>
            </a:solidFill>
            <a:prstDash val="solid"/>
          </a:ln>
        </p:spPr>
        <p:txBody>
          <a:bodyPr/>
          <a:lstStyle/>
          <a:p>
            <a:endParaRPr lang="lv-LV"/>
          </a:p>
        </p:txBody>
      </p:sp>
      <p:sp>
        <p:nvSpPr>
          <p:cNvPr id="22" name="Text 20"/>
          <p:cNvSpPr/>
          <p:nvPr/>
        </p:nvSpPr>
        <p:spPr>
          <a:xfrm>
            <a:off x="6336792" y="1572768"/>
            <a:ext cx="1920240" cy="246888"/>
          </a:xfrm>
          <a:prstGeom prst="rect">
            <a:avLst/>
          </a:prstGeom>
          <a:noFill/>
          <a:ln/>
        </p:spPr>
        <p:txBody>
          <a:bodyPr wrap="square" lIns="0" tIns="0" rIns="0" bIns="0" rtlCol="0" anchor="ctr">
            <a:normAutofit fontScale="62500" lnSpcReduction="200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Atkārtota izmeklējuma iemesls</a:t>
            </a:r>
            <a:endParaRPr lang="en-US" sz="1650" dirty="0"/>
          </a:p>
        </p:txBody>
      </p:sp>
      <p:sp>
        <p:nvSpPr>
          <p:cNvPr id="23" name="Text 21"/>
          <p:cNvSpPr/>
          <p:nvPr/>
        </p:nvSpPr>
        <p:spPr>
          <a:xfrm>
            <a:off x="8311896" y="1554480"/>
            <a:ext cx="3108960" cy="384048"/>
          </a:xfrm>
          <a:prstGeom prst="rect">
            <a:avLst/>
          </a:prstGeom>
          <a:noFill/>
          <a:ln/>
        </p:spPr>
        <p:txBody>
          <a:bodyPr wrap="square" lIns="0" tIns="0" rIns="0" bIns="0" rtlCol="0" anchor="ctr">
            <a:normAutofit fontScale="92500" lnSpcReduction="10000"/>
          </a:bodyPr>
          <a:lstStyle/>
          <a:p>
            <a:pPr marL="0" indent="0">
              <a:buNone/>
            </a:pPr>
            <a:r>
              <a:rPr lang="en-US" sz="1400" dirty="0">
                <a:solidFill>
                  <a:srgbClr val="24323F"/>
                </a:solidFill>
                <a:latin typeface="Aptos" pitchFamily="34" charset="0"/>
                <a:ea typeface="Aptos" pitchFamily="34" charset="-122"/>
                <a:cs typeface="Aptos" pitchFamily="34" charset="-120"/>
              </a:rPr>
              <a:t>tehniska kvalitāte, datu nepieejamība, klīniska nepieciešamība, iestādes prasība</a:t>
            </a:r>
            <a:endParaRPr lang="en-US" sz="1400" dirty="0"/>
          </a:p>
        </p:txBody>
      </p:sp>
      <p:sp>
        <p:nvSpPr>
          <p:cNvPr id="24" name="Shape 22"/>
          <p:cNvSpPr/>
          <p:nvPr/>
        </p:nvSpPr>
        <p:spPr>
          <a:xfrm>
            <a:off x="6172200" y="2340864"/>
            <a:ext cx="5440680" cy="841248"/>
          </a:xfrm>
          <a:prstGeom prst="roundRect">
            <a:avLst>
              <a:gd name="adj" fmla="val 7609"/>
            </a:avLst>
          </a:prstGeom>
          <a:solidFill>
            <a:srgbClr val="FFFFFF"/>
          </a:solidFill>
          <a:ln w="12700">
            <a:solidFill>
              <a:srgbClr val="D6E1EA"/>
            </a:solidFill>
            <a:prstDash val="solid"/>
          </a:ln>
        </p:spPr>
        <p:txBody>
          <a:bodyPr/>
          <a:lstStyle/>
          <a:p>
            <a:endParaRPr lang="lv-LV"/>
          </a:p>
        </p:txBody>
      </p:sp>
      <p:sp>
        <p:nvSpPr>
          <p:cNvPr id="25" name="Text 23"/>
          <p:cNvSpPr/>
          <p:nvPr/>
        </p:nvSpPr>
        <p:spPr>
          <a:xfrm>
            <a:off x="6336792" y="2468880"/>
            <a:ext cx="1920240" cy="246888"/>
          </a:xfrm>
          <a:prstGeom prst="rect">
            <a:avLst/>
          </a:prstGeom>
          <a:noFill/>
          <a:ln/>
        </p:spPr>
        <p:txBody>
          <a:bodyPr wrap="square" lIns="0" tIns="0" rIns="0" bIns="0" rtlCol="0" anchor="ctr">
            <a:normAutofit fontScale="925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Pacienta koordinators</a:t>
            </a:r>
            <a:endParaRPr lang="en-US" sz="1650" dirty="0"/>
          </a:p>
        </p:txBody>
      </p:sp>
      <p:sp>
        <p:nvSpPr>
          <p:cNvPr id="26" name="Text 24"/>
          <p:cNvSpPr/>
          <p:nvPr/>
        </p:nvSpPr>
        <p:spPr>
          <a:xfrm>
            <a:off x="8311896" y="2450592"/>
            <a:ext cx="3108960" cy="384048"/>
          </a:xfrm>
          <a:prstGeom prst="rect">
            <a:avLst/>
          </a:prstGeom>
          <a:noFill/>
          <a:ln/>
        </p:spPr>
        <p:txBody>
          <a:bodyPr wrap="square" lIns="0" tIns="0" rIns="0" bIns="0" rtlCol="0" anchor="ctr">
            <a:normAutofit fontScale="92500" lnSpcReduction="10000"/>
          </a:bodyPr>
          <a:lstStyle/>
          <a:p>
            <a:pPr marL="0" indent="0">
              <a:buNone/>
            </a:pPr>
            <a:r>
              <a:rPr lang="en-US" sz="1400" dirty="0">
                <a:solidFill>
                  <a:srgbClr val="24323F"/>
                </a:solidFill>
                <a:latin typeface="Aptos" pitchFamily="34" charset="0"/>
                <a:ea typeface="Aptos" pitchFamily="34" charset="-122"/>
                <a:cs typeface="Aptos" pitchFamily="34" charset="-120"/>
              </a:rPr>
              <a:t>vai bija noteikta kontaktpersona un cik noderīga tā bija</a:t>
            </a:r>
            <a:endParaRPr lang="en-US" sz="1400" dirty="0"/>
          </a:p>
        </p:txBody>
      </p:sp>
      <p:sp>
        <p:nvSpPr>
          <p:cNvPr id="27" name="Shape 25"/>
          <p:cNvSpPr/>
          <p:nvPr/>
        </p:nvSpPr>
        <p:spPr>
          <a:xfrm>
            <a:off x="6172200" y="3236976"/>
            <a:ext cx="5440680" cy="841248"/>
          </a:xfrm>
          <a:prstGeom prst="roundRect">
            <a:avLst>
              <a:gd name="adj" fmla="val 7609"/>
            </a:avLst>
          </a:prstGeom>
          <a:solidFill>
            <a:srgbClr val="F8FBFD"/>
          </a:solidFill>
          <a:ln w="12700">
            <a:solidFill>
              <a:srgbClr val="D6E1EA"/>
            </a:solidFill>
            <a:prstDash val="solid"/>
          </a:ln>
        </p:spPr>
        <p:txBody>
          <a:bodyPr/>
          <a:lstStyle/>
          <a:p>
            <a:endParaRPr lang="lv-LV"/>
          </a:p>
        </p:txBody>
      </p:sp>
      <p:sp>
        <p:nvSpPr>
          <p:cNvPr id="28" name="Text 26"/>
          <p:cNvSpPr/>
          <p:nvPr/>
        </p:nvSpPr>
        <p:spPr>
          <a:xfrm>
            <a:off x="6336792" y="3364992"/>
            <a:ext cx="1920240" cy="246888"/>
          </a:xfrm>
          <a:prstGeom prst="rect">
            <a:avLst/>
          </a:prstGeom>
          <a:noFill/>
          <a:ln/>
        </p:spPr>
        <p:txBody>
          <a:bodyPr wrap="square" lIns="0" tIns="0" rIns="0" bIns="0" rtlCol="0" anchor="ctr">
            <a:normAutofit fontScale="925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Psiholoģiskais atbalsts</a:t>
            </a:r>
            <a:endParaRPr lang="en-US" sz="1650" dirty="0"/>
          </a:p>
        </p:txBody>
      </p:sp>
      <p:sp>
        <p:nvSpPr>
          <p:cNvPr id="29" name="Text 27"/>
          <p:cNvSpPr/>
          <p:nvPr/>
        </p:nvSpPr>
        <p:spPr>
          <a:xfrm>
            <a:off x="8311896" y="3346704"/>
            <a:ext cx="3108960" cy="384048"/>
          </a:xfrm>
          <a:prstGeom prst="rect">
            <a:avLst/>
          </a:prstGeom>
          <a:noFill/>
          <a:ln/>
        </p:spPr>
        <p:txBody>
          <a:bodyPr wrap="square" lIns="0" tIns="0" rIns="0" bIns="0" rtlCol="0" anchor="ctr">
            <a:normAutofit fontScale="92500" lnSpcReduction="10000"/>
          </a:bodyPr>
          <a:lstStyle/>
          <a:p>
            <a:pPr marL="0" indent="0">
              <a:buNone/>
            </a:pPr>
            <a:r>
              <a:rPr lang="en-US" sz="1400" dirty="0">
                <a:solidFill>
                  <a:srgbClr val="24323F"/>
                </a:solidFill>
                <a:latin typeface="Aptos" pitchFamily="34" charset="0"/>
                <a:ea typeface="Aptos" pitchFamily="34" charset="-122"/>
                <a:cs typeface="Aptos" pitchFamily="34" charset="-120"/>
              </a:rPr>
              <a:t>mērīt piedāvājumu, saņemšanu un vajadzību</a:t>
            </a:r>
            <a:endParaRPr lang="en-US" sz="1400" dirty="0"/>
          </a:p>
        </p:txBody>
      </p:sp>
      <p:sp>
        <p:nvSpPr>
          <p:cNvPr id="30" name="Shape 28"/>
          <p:cNvSpPr/>
          <p:nvPr/>
        </p:nvSpPr>
        <p:spPr>
          <a:xfrm>
            <a:off x="6172200" y="4133088"/>
            <a:ext cx="5440680" cy="841248"/>
          </a:xfrm>
          <a:prstGeom prst="roundRect">
            <a:avLst>
              <a:gd name="adj" fmla="val 7609"/>
            </a:avLst>
          </a:prstGeom>
          <a:solidFill>
            <a:srgbClr val="FFFFFF"/>
          </a:solidFill>
          <a:ln w="12700">
            <a:solidFill>
              <a:srgbClr val="D6E1EA"/>
            </a:solidFill>
            <a:prstDash val="solid"/>
          </a:ln>
        </p:spPr>
        <p:txBody>
          <a:bodyPr/>
          <a:lstStyle/>
          <a:p>
            <a:endParaRPr lang="lv-LV"/>
          </a:p>
        </p:txBody>
      </p:sp>
      <p:sp>
        <p:nvSpPr>
          <p:cNvPr id="31" name="Text 29"/>
          <p:cNvSpPr/>
          <p:nvPr/>
        </p:nvSpPr>
        <p:spPr>
          <a:xfrm>
            <a:off x="6336792" y="4261104"/>
            <a:ext cx="1920240" cy="246888"/>
          </a:xfrm>
          <a:prstGeom prst="rect">
            <a:avLst/>
          </a:prstGeom>
          <a:noFill/>
          <a:ln/>
        </p:spPr>
        <p:txBody>
          <a:bodyPr wrap="square" lIns="0" tIns="0" rIns="0" bIns="0" rtlCol="0" anchor="ctr">
            <a:normAutofit fontScale="70000" lnSpcReduction="200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Salīdzināmais PREM kodols</a:t>
            </a:r>
            <a:endParaRPr lang="en-US" sz="1650" dirty="0"/>
          </a:p>
        </p:txBody>
      </p:sp>
      <p:sp>
        <p:nvSpPr>
          <p:cNvPr id="32" name="Text 30"/>
          <p:cNvSpPr/>
          <p:nvPr/>
        </p:nvSpPr>
        <p:spPr>
          <a:xfrm>
            <a:off x="8311896" y="4242816"/>
            <a:ext cx="3108960" cy="384048"/>
          </a:xfrm>
          <a:prstGeom prst="rect">
            <a:avLst/>
          </a:prstGeom>
          <a:noFill/>
          <a:ln/>
        </p:spPr>
        <p:txBody>
          <a:bodyPr wrap="square" lIns="0" tIns="0" rIns="0" bIns="0" rtlCol="0" anchor="ctr">
            <a:normAutofit fontScale="77500" lnSpcReduction="20000"/>
          </a:bodyPr>
          <a:lstStyle/>
          <a:p>
            <a:pPr marL="0" indent="0">
              <a:buNone/>
            </a:pPr>
            <a:r>
              <a:rPr lang="en-US" sz="1400" dirty="0">
                <a:solidFill>
                  <a:srgbClr val="24323F"/>
                </a:solidFill>
                <a:latin typeface="Aptos" pitchFamily="34" charset="0"/>
                <a:ea typeface="Aptos" pitchFamily="34" charset="-122"/>
                <a:cs typeface="Aptos" pitchFamily="34" charset="-120"/>
              </a:rPr>
              <a:t>maršruta skaidrība, komunikācija, privātums, kontakts, kopējais vērtējums, radioloģijas iejūtība</a:t>
            </a:r>
            <a:endParaRPr lang="en-US" sz="1400" dirty="0"/>
          </a:p>
        </p:txBody>
      </p:sp>
      <p:sp>
        <p:nvSpPr>
          <p:cNvPr id="33" name="Shape 31"/>
          <p:cNvSpPr/>
          <p:nvPr/>
        </p:nvSpPr>
        <p:spPr>
          <a:xfrm>
            <a:off x="6172200" y="5029200"/>
            <a:ext cx="5440680" cy="841248"/>
          </a:xfrm>
          <a:prstGeom prst="roundRect">
            <a:avLst>
              <a:gd name="adj" fmla="val 7609"/>
            </a:avLst>
          </a:prstGeom>
          <a:solidFill>
            <a:srgbClr val="F8FBFD"/>
          </a:solidFill>
          <a:ln w="12700">
            <a:solidFill>
              <a:srgbClr val="D6E1EA"/>
            </a:solidFill>
            <a:prstDash val="solid"/>
          </a:ln>
        </p:spPr>
        <p:txBody>
          <a:bodyPr/>
          <a:lstStyle/>
          <a:p>
            <a:endParaRPr lang="lv-LV"/>
          </a:p>
        </p:txBody>
      </p:sp>
      <p:sp>
        <p:nvSpPr>
          <p:cNvPr id="34" name="Text 32"/>
          <p:cNvSpPr/>
          <p:nvPr/>
        </p:nvSpPr>
        <p:spPr>
          <a:xfrm>
            <a:off x="6336792" y="5157216"/>
            <a:ext cx="1920240" cy="246888"/>
          </a:xfrm>
          <a:prstGeom prst="rect">
            <a:avLst/>
          </a:prstGeom>
          <a:noFill/>
          <a:ln/>
        </p:spPr>
        <p:txBody>
          <a:bodyPr wrap="square" lIns="0" tIns="0" rIns="0" bIns="0" rtlCol="0" anchor="ctr">
            <a:normAutofit fontScale="85000" lnSpcReduction="10000"/>
          </a:bodyPr>
          <a:lstStyle/>
          <a:p>
            <a:pPr marL="0" indent="0">
              <a:buNone/>
            </a:pPr>
            <a:r>
              <a:rPr lang="en-US" sz="1650" b="1" dirty="0">
                <a:solidFill>
                  <a:srgbClr val="173B5E"/>
                </a:solidFill>
                <a:latin typeface="Aptos Display" pitchFamily="34" charset="0"/>
                <a:ea typeface="Aptos Display" pitchFamily="34" charset="-122"/>
                <a:cs typeface="Aptos Display" pitchFamily="34" charset="-120"/>
              </a:rPr>
              <a:t>PROM ārstēšanas posmā</a:t>
            </a:r>
            <a:endParaRPr lang="en-US" sz="1650" dirty="0"/>
          </a:p>
        </p:txBody>
      </p:sp>
      <p:sp>
        <p:nvSpPr>
          <p:cNvPr id="35" name="Text 33"/>
          <p:cNvSpPr/>
          <p:nvPr/>
        </p:nvSpPr>
        <p:spPr>
          <a:xfrm>
            <a:off x="8311896" y="5138928"/>
            <a:ext cx="3108960" cy="384048"/>
          </a:xfrm>
          <a:prstGeom prst="rect">
            <a:avLst/>
          </a:prstGeom>
          <a:noFill/>
          <a:ln/>
        </p:spPr>
        <p:txBody>
          <a:bodyPr wrap="square" lIns="0" tIns="0" rIns="0" bIns="0" rtlCol="0" anchor="ctr">
            <a:normAutofit fontScale="70000" lnSpcReduction="20000"/>
          </a:bodyPr>
          <a:lstStyle/>
          <a:p>
            <a:pPr marL="0" indent="0">
              <a:buNone/>
            </a:pPr>
            <a:r>
              <a:rPr lang="en-US" sz="1400" dirty="0">
                <a:solidFill>
                  <a:srgbClr val="24323F"/>
                </a:solidFill>
                <a:latin typeface="Aptos" pitchFamily="34" charset="0"/>
                <a:ea typeface="Aptos" pitchFamily="34" charset="-122"/>
                <a:cs typeface="Aptos" pitchFamily="34" charset="-120"/>
              </a:rPr>
              <a:t>kopā ar MVI onkoloģijā izvērtēt simptomus, funkcionēšanu, dzīves kvalitāti un ārstēšanas ietekmi</a:t>
            </a:r>
            <a:endParaRPr lang="en-US" sz="1400" dirty="0"/>
          </a:p>
        </p:txBody>
      </p:sp>
      <p:sp>
        <p:nvSpPr>
          <p:cNvPr id="36" name="Shape 34"/>
          <p:cNvSpPr/>
          <p:nvPr/>
        </p:nvSpPr>
        <p:spPr>
          <a:xfrm>
            <a:off x="1371600" y="6062472"/>
            <a:ext cx="9418320" cy="384048"/>
          </a:xfrm>
          <a:prstGeom prst="roundRect">
            <a:avLst>
              <a:gd name="adj" fmla="val 16667"/>
            </a:avLst>
          </a:prstGeom>
          <a:solidFill>
            <a:srgbClr val="FAEFE5"/>
          </a:solidFill>
          <a:ln w="12700">
            <a:solidFill>
              <a:srgbClr val="C9793C"/>
            </a:solidFill>
            <a:prstDash val="solid"/>
          </a:ln>
        </p:spPr>
        <p:txBody>
          <a:bodyPr/>
          <a:lstStyle/>
          <a:p>
            <a:endParaRPr lang="lv-LV"/>
          </a:p>
        </p:txBody>
      </p:sp>
      <p:sp>
        <p:nvSpPr>
          <p:cNvPr id="37" name="Text 35"/>
          <p:cNvSpPr/>
          <p:nvPr/>
        </p:nvSpPr>
        <p:spPr>
          <a:xfrm>
            <a:off x="1536192" y="6153912"/>
            <a:ext cx="9089136" cy="201168"/>
          </a:xfrm>
          <a:prstGeom prst="rect">
            <a:avLst/>
          </a:prstGeom>
          <a:noFill/>
          <a:ln/>
        </p:spPr>
        <p:txBody>
          <a:bodyPr wrap="square" lIns="0" tIns="0" rIns="0" bIns="0" rtlCol="0" anchor="ctr">
            <a:normAutofit lnSpcReduction="10000"/>
          </a:bodyPr>
          <a:lstStyle/>
          <a:p>
            <a:pPr marL="0" indent="0" algn="ctr">
              <a:buNone/>
            </a:pPr>
            <a:r>
              <a:rPr lang="en-US" sz="1330" b="1" dirty="0">
                <a:solidFill>
                  <a:srgbClr val="C9793C"/>
                </a:solidFill>
                <a:latin typeface="Aptos" pitchFamily="34" charset="0"/>
                <a:ea typeface="Aptos" pitchFamily="34" charset="-122"/>
                <a:cs typeface="Aptos" pitchFamily="34" charset="-120"/>
              </a:rPr>
              <a:t>Papildu mainīgie nedrīkst apdraudēt anonimitāti vai pārmērīgi palielināt anketas slodzi.</a:t>
            </a:r>
            <a:endParaRPr lang="en-US" sz="1330" dirty="0"/>
          </a:p>
        </p:txBody>
      </p:sp>
      <p:sp>
        <p:nvSpPr>
          <p:cNvPr id="38" name="Slide Number Placeholder 0"/>
          <p:cNvSpPr>
            <a:spLocks noGrp="1"/>
          </p:cNvSpPr>
          <p:nvPr>
            <p:ph type="sldNum" sz="quarter" idx="4294967295"/>
          </p:nvPr>
        </p:nvSpPr>
        <p:spPr>
          <a:xfrm>
            <a:off x="11640312" y="6537960"/>
            <a:ext cx="182880" cy="164592"/>
          </a:xfrm>
          <a:prstGeom prst="rect">
            <a:avLst/>
          </a:prstGeom>
          <a:extLst>
            <a:ext uri="{C572A759-6A51-4108-AA02-DFA0A04FC94B}">
              <ma14:wrappingTextBoxFlag xmlns:ma14="http://schemas.microsoft.com/office/mac/drawingml/2011/main" xmlns="" val="0"/>
            </a:ext>
          </a:extLst>
        </p:spPr>
        <p:txBody>
          <a:bodyPr/>
          <a:lstStyle>
            <a:lvl1pPr>
              <a:defRPr sz="850">
                <a:solidFill>
                  <a:srgbClr val="7B8792"/>
                </a:solidFill>
                <a:latin typeface="Aptos"/>
                <a:ea typeface="Aptos"/>
                <a:cs typeface="Aptos"/>
              </a:defRPr>
            </a:lvl1pPr>
          </a:lstStyle>
          <a:p>
            <a:pPr algn="l"/>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pic>
        <p:nvPicPr>
          <p:cNvPr id="2" name="Image 0" descr="/mnt/data/style_media/ppt/media/image-1-1.pn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7452360" cy="6858000"/>
          </a:xfrm>
          <a:prstGeom prst="rect">
            <a:avLst/>
          </a:prstGeom>
          <a:solidFill>
            <a:srgbClr val="FFFFFF">
              <a:alpha val="93000"/>
            </a:srgbClr>
          </a:solidFill>
          <a:ln w="12700">
            <a:solidFill>
              <a:srgbClr val="FFFFFF">
                <a:alpha val="0"/>
              </a:srgbClr>
            </a:solidFill>
            <a:prstDash val="solid"/>
          </a:ln>
        </p:spPr>
        <p:txBody>
          <a:bodyPr/>
          <a:lstStyle/>
          <a:p>
            <a:endParaRPr lang="lv-LV"/>
          </a:p>
        </p:txBody>
      </p:sp>
      <p:sp>
        <p:nvSpPr>
          <p:cNvPr id="4" name="Text 1"/>
          <p:cNvSpPr/>
          <p:nvPr/>
        </p:nvSpPr>
        <p:spPr>
          <a:xfrm>
            <a:off x="548640" y="566928"/>
            <a:ext cx="6126480" cy="402336"/>
          </a:xfrm>
          <a:prstGeom prst="rect">
            <a:avLst/>
          </a:prstGeom>
          <a:noFill/>
          <a:ln/>
        </p:spPr>
        <p:txBody>
          <a:bodyPr wrap="square" lIns="0" tIns="0" rIns="0" bIns="0" rtlCol="0" anchor="ctr"/>
          <a:lstStyle/>
          <a:p>
            <a:pPr marL="0" indent="0">
              <a:buNone/>
            </a:pPr>
            <a:r>
              <a:rPr lang="en-US" sz="3000" b="1" dirty="0">
                <a:solidFill>
                  <a:srgbClr val="173B5E"/>
                </a:solidFill>
                <a:latin typeface="Aptos Display" pitchFamily="34" charset="0"/>
                <a:ea typeface="Aptos Display" pitchFamily="34" charset="-122"/>
                <a:cs typeface="Aptos Display" pitchFamily="34" charset="-120"/>
              </a:rPr>
              <a:t>Noslēguma secinājums</a:t>
            </a:r>
            <a:endParaRPr lang="en-US" sz="3000" dirty="0"/>
          </a:p>
        </p:txBody>
      </p:sp>
      <p:sp>
        <p:nvSpPr>
          <p:cNvPr id="5" name="Text 2"/>
          <p:cNvSpPr/>
          <p:nvPr/>
        </p:nvSpPr>
        <p:spPr>
          <a:xfrm>
            <a:off x="548640" y="1143000"/>
            <a:ext cx="6309360" cy="1170432"/>
          </a:xfrm>
          <a:prstGeom prst="rect">
            <a:avLst/>
          </a:prstGeom>
          <a:noFill/>
          <a:ln/>
        </p:spPr>
        <p:txBody>
          <a:bodyPr wrap="square" lIns="0" tIns="0" rIns="0" bIns="0" rtlCol="0" anchor="ctr">
            <a:normAutofit lnSpcReduction="10000"/>
          </a:bodyPr>
          <a:lstStyle/>
          <a:p>
            <a:pPr marL="0" indent="0">
              <a:buNone/>
            </a:pPr>
            <a:r>
              <a:rPr lang="en-US" sz="2050" dirty="0">
                <a:solidFill>
                  <a:srgbClr val="24323F"/>
                </a:solidFill>
                <a:latin typeface="Aptos" pitchFamily="34" charset="0"/>
                <a:ea typeface="Aptos" pitchFamily="34" charset="-122"/>
                <a:cs typeface="Aptos" pitchFamily="34" charset="-120"/>
              </a:rPr>
              <a:t>Pacienta ceļa kvalitāti nosaka ne tikai izmeklējuma pieejamība, bet arī savlaicīga informācija, saprotama komunikācija un koordinēta sadarbība visā diagnostikas procesā.</a:t>
            </a:r>
            <a:endParaRPr lang="en-US" sz="2050" dirty="0"/>
          </a:p>
        </p:txBody>
      </p:sp>
      <p:sp>
        <p:nvSpPr>
          <p:cNvPr id="6" name="Shape 3"/>
          <p:cNvSpPr/>
          <p:nvPr/>
        </p:nvSpPr>
        <p:spPr>
          <a:xfrm>
            <a:off x="585216" y="2624328"/>
            <a:ext cx="384048" cy="384048"/>
          </a:xfrm>
          <a:prstGeom prst="ellipse">
            <a:avLst/>
          </a:prstGeom>
          <a:solidFill>
            <a:srgbClr val="C9793C"/>
          </a:solidFill>
          <a:ln w="12700">
            <a:solidFill>
              <a:srgbClr val="C9793C"/>
            </a:solidFill>
            <a:prstDash val="solid"/>
          </a:ln>
        </p:spPr>
        <p:txBody>
          <a:bodyPr/>
          <a:lstStyle/>
          <a:p>
            <a:endParaRPr lang="lv-LV"/>
          </a:p>
        </p:txBody>
      </p:sp>
      <p:sp>
        <p:nvSpPr>
          <p:cNvPr id="7" name="Text 4"/>
          <p:cNvSpPr/>
          <p:nvPr/>
        </p:nvSpPr>
        <p:spPr>
          <a:xfrm>
            <a:off x="585216" y="2715768"/>
            <a:ext cx="384048" cy="137160"/>
          </a:xfrm>
          <a:prstGeom prst="rect">
            <a:avLst/>
          </a:prstGeom>
          <a:noFill/>
          <a:ln/>
        </p:spPr>
        <p:txBody>
          <a:bodyPr wrap="square" lIns="0" tIns="0" rIns="0" bIns="0" rtlCol="0" anchor="ctr"/>
          <a:lstStyle/>
          <a:p>
            <a:pPr marL="0" indent="0" algn="ctr">
              <a:buNone/>
            </a:pPr>
            <a:r>
              <a:rPr lang="en-US" sz="1200" b="1" dirty="0">
                <a:solidFill>
                  <a:srgbClr val="FFFFFF"/>
                </a:solidFill>
                <a:latin typeface="Aptos" pitchFamily="34" charset="0"/>
                <a:ea typeface="Aptos" pitchFamily="34" charset="-122"/>
                <a:cs typeface="Aptos" pitchFamily="34" charset="-120"/>
              </a:rPr>
              <a:t>1</a:t>
            </a:r>
            <a:endParaRPr lang="en-US" sz="1200" dirty="0"/>
          </a:p>
        </p:txBody>
      </p:sp>
      <p:sp>
        <p:nvSpPr>
          <p:cNvPr id="8" name="Text 5"/>
          <p:cNvSpPr/>
          <p:nvPr/>
        </p:nvSpPr>
        <p:spPr>
          <a:xfrm>
            <a:off x="1097280" y="2615184"/>
            <a:ext cx="5394960" cy="365760"/>
          </a:xfrm>
          <a:prstGeom prst="rect">
            <a:avLst/>
          </a:prstGeom>
          <a:noFill/>
          <a:ln/>
        </p:spPr>
        <p:txBody>
          <a:bodyPr wrap="square" lIns="0" tIns="0" rIns="0" bIns="0" rtlCol="0" anchor="ctr">
            <a:normAutofit/>
          </a:bodyPr>
          <a:lstStyle/>
          <a:p>
            <a:pPr marL="0" indent="0">
              <a:buNone/>
            </a:pPr>
            <a:r>
              <a:rPr lang="en-US" sz="1900" b="1" dirty="0">
                <a:solidFill>
                  <a:srgbClr val="173B5E"/>
                </a:solidFill>
                <a:latin typeface="Aptos Display" pitchFamily="34" charset="0"/>
                <a:ea typeface="Aptos Display" pitchFamily="34" charset="-122"/>
                <a:cs typeface="Aptos Display" pitchFamily="34" charset="-120"/>
              </a:rPr>
              <a:t>Savlaicīga un koordinēta diagnostika</a:t>
            </a:r>
            <a:endParaRPr lang="en-US" sz="1900" dirty="0"/>
          </a:p>
        </p:txBody>
      </p:sp>
      <p:sp>
        <p:nvSpPr>
          <p:cNvPr id="9" name="Shape 6"/>
          <p:cNvSpPr/>
          <p:nvPr/>
        </p:nvSpPr>
        <p:spPr>
          <a:xfrm>
            <a:off x="585216" y="3337560"/>
            <a:ext cx="384048" cy="384048"/>
          </a:xfrm>
          <a:prstGeom prst="ellipse">
            <a:avLst/>
          </a:prstGeom>
          <a:solidFill>
            <a:srgbClr val="2C6E9F"/>
          </a:solidFill>
          <a:ln w="12700">
            <a:solidFill>
              <a:srgbClr val="2C6E9F"/>
            </a:solidFill>
            <a:prstDash val="solid"/>
          </a:ln>
        </p:spPr>
        <p:txBody>
          <a:bodyPr/>
          <a:lstStyle/>
          <a:p>
            <a:endParaRPr lang="lv-LV"/>
          </a:p>
        </p:txBody>
      </p:sp>
      <p:sp>
        <p:nvSpPr>
          <p:cNvPr id="10" name="Text 7"/>
          <p:cNvSpPr/>
          <p:nvPr/>
        </p:nvSpPr>
        <p:spPr>
          <a:xfrm>
            <a:off x="585216" y="3429000"/>
            <a:ext cx="384048" cy="137160"/>
          </a:xfrm>
          <a:prstGeom prst="rect">
            <a:avLst/>
          </a:prstGeom>
          <a:noFill/>
          <a:ln/>
        </p:spPr>
        <p:txBody>
          <a:bodyPr wrap="square" lIns="0" tIns="0" rIns="0" bIns="0" rtlCol="0" anchor="ctr"/>
          <a:lstStyle/>
          <a:p>
            <a:pPr marL="0" indent="0" algn="ctr">
              <a:buNone/>
            </a:pPr>
            <a:r>
              <a:rPr lang="en-US" sz="1200" b="1" dirty="0">
                <a:solidFill>
                  <a:srgbClr val="FFFFFF"/>
                </a:solidFill>
                <a:latin typeface="Aptos" pitchFamily="34" charset="0"/>
                <a:ea typeface="Aptos" pitchFamily="34" charset="-122"/>
                <a:cs typeface="Aptos" pitchFamily="34" charset="-120"/>
              </a:rPr>
              <a:t>2</a:t>
            </a:r>
            <a:endParaRPr lang="en-US" sz="1200" dirty="0"/>
          </a:p>
        </p:txBody>
      </p:sp>
      <p:sp>
        <p:nvSpPr>
          <p:cNvPr id="11" name="Text 8"/>
          <p:cNvSpPr/>
          <p:nvPr/>
        </p:nvSpPr>
        <p:spPr>
          <a:xfrm>
            <a:off x="1097280" y="3328416"/>
            <a:ext cx="5394960" cy="365760"/>
          </a:xfrm>
          <a:prstGeom prst="rect">
            <a:avLst/>
          </a:prstGeom>
          <a:noFill/>
          <a:ln/>
        </p:spPr>
        <p:txBody>
          <a:bodyPr wrap="square" lIns="0" tIns="0" rIns="0" bIns="0" rtlCol="0" anchor="ctr">
            <a:normAutofit/>
          </a:bodyPr>
          <a:lstStyle/>
          <a:p>
            <a:pPr marL="0" indent="0">
              <a:buNone/>
            </a:pPr>
            <a:r>
              <a:rPr lang="en-US" sz="1900" b="1" dirty="0">
                <a:solidFill>
                  <a:srgbClr val="173B5E"/>
                </a:solidFill>
                <a:latin typeface="Aptos Display" pitchFamily="34" charset="0"/>
                <a:ea typeface="Aptos Display" pitchFamily="34" charset="-122"/>
                <a:cs typeface="Aptos Display" pitchFamily="34" charset="-120"/>
              </a:rPr>
              <a:t>Skaidra un pacientam saprotama informācija</a:t>
            </a:r>
            <a:endParaRPr lang="en-US" sz="1900" dirty="0"/>
          </a:p>
        </p:txBody>
      </p:sp>
      <p:sp>
        <p:nvSpPr>
          <p:cNvPr id="12" name="Shape 9"/>
          <p:cNvSpPr/>
          <p:nvPr/>
        </p:nvSpPr>
        <p:spPr>
          <a:xfrm>
            <a:off x="585216" y="4050792"/>
            <a:ext cx="384048" cy="384048"/>
          </a:xfrm>
          <a:prstGeom prst="ellipse">
            <a:avLst/>
          </a:prstGeom>
          <a:solidFill>
            <a:srgbClr val="2F7F7B"/>
          </a:solidFill>
          <a:ln w="12700">
            <a:solidFill>
              <a:srgbClr val="2F7F7B"/>
            </a:solidFill>
            <a:prstDash val="solid"/>
          </a:ln>
        </p:spPr>
        <p:txBody>
          <a:bodyPr/>
          <a:lstStyle/>
          <a:p>
            <a:endParaRPr lang="lv-LV"/>
          </a:p>
        </p:txBody>
      </p:sp>
      <p:sp>
        <p:nvSpPr>
          <p:cNvPr id="13" name="Text 10"/>
          <p:cNvSpPr/>
          <p:nvPr/>
        </p:nvSpPr>
        <p:spPr>
          <a:xfrm>
            <a:off x="585216" y="4142232"/>
            <a:ext cx="384048" cy="137160"/>
          </a:xfrm>
          <a:prstGeom prst="rect">
            <a:avLst/>
          </a:prstGeom>
          <a:noFill/>
          <a:ln/>
        </p:spPr>
        <p:txBody>
          <a:bodyPr wrap="square" lIns="0" tIns="0" rIns="0" bIns="0" rtlCol="0" anchor="ctr"/>
          <a:lstStyle/>
          <a:p>
            <a:pPr marL="0" indent="0" algn="ctr">
              <a:buNone/>
            </a:pPr>
            <a:r>
              <a:rPr lang="en-US" sz="1200" b="1" dirty="0">
                <a:solidFill>
                  <a:srgbClr val="FFFFFF"/>
                </a:solidFill>
                <a:latin typeface="Aptos" pitchFamily="34" charset="0"/>
                <a:ea typeface="Aptos" pitchFamily="34" charset="-122"/>
                <a:cs typeface="Aptos" pitchFamily="34" charset="-120"/>
              </a:rPr>
              <a:t>3</a:t>
            </a:r>
            <a:endParaRPr lang="en-US" sz="1200" dirty="0"/>
          </a:p>
        </p:txBody>
      </p:sp>
      <p:sp>
        <p:nvSpPr>
          <p:cNvPr id="14" name="Text 11"/>
          <p:cNvSpPr/>
          <p:nvPr/>
        </p:nvSpPr>
        <p:spPr>
          <a:xfrm>
            <a:off x="1097280" y="4041648"/>
            <a:ext cx="5394960" cy="365760"/>
          </a:xfrm>
          <a:prstGeom prst="rect">
            <a:avLst/>
          </a:prstGeom>
          <a:noFill/>
          <a:ln/>
        </p:spPr>
        <p:txBody>
          <a:bodyPr wrap="square" lIns="0" tIns="0" rIns="0" bIns="0" rtlCol="0" anchor="ctr">
            <a:normAutofit/>
          </a:bodyPr>
          <a:lstStyle/>
          <a:p>
            <a:pPr marL="0" indent="0">
              <a:buNone/>
            </a:pPr>
            <a:r>
              <a:rPr lang="en-US" sz="1900" b="1" dirty="0">
                <a:solidFill>
                  <a:srgbClr val="173B5E"/>
                </a:solidFill>
                <a:latin typeface="Aptos Display" pitchFamily="34" charset="0"/>
                <a:ea typeface="Aptos Display" pitchFamily="34" charset="-122"/>
                <a:cs typeface="Aptos Display" pitchFamily="34" charset="-120"/>
              </a:rPr>
              <a:t>Cieņpilna, iejūtīga un profesionāla komunikācija</a:t>
            </a:r>
            <a:endParaRPr lang="en-US" sz="1900" dirty="0"/>
          </a:p>
        </p:txBody>
      </p:sp>
      <p:sp>
        <p:nvSpPr>
          <p:cNvPr id="15" name="Shape 12"/>
          <p:cNvSpPr/>
          <p:nvPr/>
        </p:nvSpPr>
        <p:spPr>
          <a:xfrm>
            <a:off x="585216" y="4764024"/>
            <a:ext cx="384048" cy="384048"/>
          </a:xfrm>
          <a:prstGeom prst="ellipse">
            <a:avLst/>
          </a:prstGeom>
          <a:solidFill>
            <a:srgbClr val="2F7D5B"/>
          </a:solidFill>
          <a:ln w="12700">
            <a:solidFill>
              <a:srgbClr val="2F7D5B"/>
            </a:solidFill>
            <a:prstDash val="solid"/>
          </a:ln>
        </p:spPr>
        <p:txBody>
          <a:bodyPr/>
          <a:lstStyle/>
          <a:p>
            <a:endParaRPr lang="lv-LV"/>
          </a:p>
        </p:txBody>
      </p:sp>
      <p:sp>
        <p:nvSpPr>
          <p:cNvPr id="16" name="Text 13"/>
          <p:cNvSpPr/>
          <p:nvPr/>
        </p:nvSpPr>
        <p:spPr>
          <a:xfrm>
            <a:off x="585216" y="4855464"/>
            <a:ext cx="384048" cy="137160"/>
          </a:xfrm>
          <a:prstGeom prst="rect">
            <a:avLst/>
          </a:prstGeom>
          <a:noFill/>
          <a:ln/>
        </p:spPr>
        <p:txBody>
          <a:bodyPr wrap="square" lIns="0" tIns="0" rIns="0" bIns="0" rtlCol="0" anchor="ctr"/>
          <a:lstStyle/>
          <a:p>
            <a:pPr marL="0" indent="0" algn="ctr">
              <a:buNone/>
            </a:pPr>
            <a:r>
              <a:rPr lang="en-US" sz="1200" b="1" dirty="0">
                <a:solidFill>
                  <a:srgbClr val="FFFFFF"/>
                </a:solidFill>
                <a:latin typeface="Aptos" pitchFamily="34" charset="0"/>
                <a:ea typeface="Aptos" pitchFamily="34" charset="-122"/>
                <a:cs typeface="Aptos" pitchFamily="34" charset="-120"/>
              </a:rPr>
              <a:t>4</a:t>
            </a:r>
            <a:endParaRPr lang="en-US" sz="1200" dirty="0"/>
          </a:p>
        </p:txBody>
      </p:sp>
      <p:sp>
        <p:nvSpPr>
          <p:cNvPr id="17" name="Text 14"/>
          <p:cNvSpPr/>
          <p:nvPr/>
        </p:nvSpPr>
        <p:spPr>
          <a:xfrm>
            <a:off x="1097280" y="4754880"/>
            <a:ext cx="5394960" cy="365760"/>
          </a:xfrm>
          <a:prstGeom prst="rect">
            <a:avLst/>
          </a:prstGeom>
          <a:noFill/>
          <a:ln/>
        </p:spPr>
        <p:txBody>
          <a:bodyPr wrap="square" lIns="0" tIns="0" rIns="0" bIns="0" rtlCol="0" anchor="ctr">
            <a:normAutofit/>
          </a:bodyPr>
          <a:lstStyle/>
          <a:p>
            <a:pPr marL="0" indent="0">
              <a:buNone/>
            </a:pPr>
            <a:r>
              <a:rPr lang="en-US" sz="1900" b="1" dirty="0">
                <a:solidFill>
                  <a:srgbClr val="173B5E"/>
                </a:solidFill>
                <a:latin typeface="Aptos Display" pitchFamily="34" charset="0"/>
                <a:ea typeface="Aptos Display" pitchFamily="34" charset="-122"/>
                <a:cs typeface="Aptos Display" pitchFamily="34" charset="-120"/>
              </a:rPr>
              <a:t>Datos balstīta pacientu pieredzes uzraudzība</a:t>
            </a:r>
            <a:endParaRPr lang="en-US" sz="1900" dirty="0"/>
          </a:p>
        </p:txBody>
      </p:sp>
      <p:sp>
        <p:nvSpPr>
          <p:cNvPr id="18" name="Shape 15"/>
          <p:cNvSpPr/>
          <p:nvPr/>
        </p:nvSpPr>
        <p:spPr>
          <a:xfrm>
            <a:off x="585216" y="5669280"/>
            <a:ext cx="6035040" cy="640080"/>
          </a:xfrm>
          <a:prstGeom prst="roundRect">
            <a:avLst>
              <a:gd name="adj" fmla="val 10000"/>
            </a:avLst>
          </a:prstGeom>
          <a:solidFill>
            <a:srgbClr val="F1F6FA"/>
          </a:solidFill>
          <a:ln w="12700">
            <a:solidFill>
              <a:srgbClr val="173B5E"/>
            </a:solidFill>
            <a:prstDash val="solid"/>
          </a:ln>
        </p:spPr>
        <p:txBody>
          <a:bodyPr/>
          <a:lstStyle/>
          <a:p>
            <a:endParaRPr lang="lv-LV"/>
          </a:p>
        </p:txBody>
      </p:sp>
      <p:sp>
        <p:nvSpPr>
          <p:cNvPr id="19" name="Text 16"/>
          <p:cNvSpPr/>
          <p:nvPr/>
        </p:nvSpPr>
        <p:spPr>
          <a:xfrm>
            <a:off x="749808" y="5760720"/>
            <a:ext cx="5705856" cy="457200"/>
          </a:xfrm>
          <a:prstGeom prst="rect">
            <a:avLst/>
          </a:prstGeom>
          <a:noFill/>
          <a:ln/>
        </p:spPr>
        <p:txBody>
          <a:bodyPr wrap="square" lIns="0" tIns="0" rIns="0" bIns="0" rtlCol="0" anchor="ctr">
            <a:normAutofit lnSpcReduction="10000"/>
          </a:bodyPr>
          <a:lstStyle/>
          <a:p>
            <a:pPr marL="0" indent="0" algn="ctr">
              <a:buNone/>
            </a:pPr>
            <a:r>
              <a:rPr lang="en-US" sz="1550" b="1" dirty="0">
                <a:solidFill>
                  <a:srgbClr val="173B5E"/>
                </a:solidFill>
                <a:latin typeface="Aptos" pitchFamily="34" charset="0"/>
                <a:ea typeface="Aptos" pitchFamily="34" charset="-122"/>
                <a:cs typeface="Aptos" pitchFamily="34" charset="-120"/>
              </a:rPr>
              <a:t>Nākamais solis: saskaņot prioritātes, pilotēt ātri ieviešamus uzlabojumus un atkārtoti mērīt rezultātus.</a:t>
            </a:r>
            <a:endParaRPr lang="en-US" sz="1550" dirty="0"/>
          </a:p>
        </p:txBody>
      </p:sp>
      <p:pic>
        <p:nvPicPr>
          <p:cNvPr id="20" name="Image 1" descr="/mnt/data/report_media/word/media/image8.png"/>
          <p:cNvPicPr>
            <a:picLocks noChangeAspect="1"/>
          </p:cNvPicPr>
          <p:nvPr/>
        </p:nvPicPr>
        <p:blipFill>
          <a:blip r:embed="rId4"/>
          <a:stretch>
            <a:fillRect/>
          </a:stretch>
        </p:blipFill>
        <p:spPr>
          <a:xfrm>
            <a:off x="10424948" y="5504688"/>
            <a:ext cx="912823" cy="9601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6447</Words>
  <Application>Microsoft Office PowerPoint</Application>
  <PresentationFormat>Widescreen</PresentationFormat>
  <Paragraphs>765</Paragraphs>
  <Slides>38</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Aptos Display</vt: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SIA Rīgas Austrumu klīniskā universitātes slimnīca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Onkopacientu pieredzes aptauja Nr. 1 “Ceļš līdz diagnozei”</dc:title>
  <dc:subject>Onkopacientu pieredzes aptauja Nr. 1 “Ceļš līdz diagnozei”</dc:subject>
  <dc:creator>MVI radioloģijā</dc:creator>
  <cp:lastModifiedBy>Līga Goldberga</cp:lastModifiedBy>
  <cp:revision>4</cp:revision>
  <dcterms:created xsi:type="dcterms:W3CDTF">2026-09-09T09:33:07Z</dcterms:created>
  <dcterms:modified xsi:type="dcterms:W3CDTF">2026-09-23T06:46:05Z</dcterms:modified>
</cp:coreProperties>
</file>